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7" r:id="rId2"/>
    <p:sldId id="258" r:id="rId3"/>
    <p:sldId id="259" r:id="rId4"/>
    <p:sldId id="260" r:id="rId5"/>
    <p:sldId id="261" r:id="rId6"/>
    <p:sldId id="262" r:id="rId7"/>
    <p:sldId id="263" r:id="rId8"/>
    <p:sldId id="264" r:id="rId9"/>
    <p:sldId id="26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0BBEF-DA6E-4F4C-86A6-1494EF15AB99}"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6F371A-863A-4E88-9A46-15F5C54E70B9}" type="slidenum">
              <a:rPr lang="en-GB" smtClean="0"/>
              <a:t>‹#›</a:t>
            </a:fld>
            <a:endParaRPr lang="en-GB"/>
          </a:p>
        </p:txBody>
      </p:sp>
    </p:spTree>
    <p:extLst>
      <p:ext uri="{BB962C8B-B14F-4D97-AF65-F5344CB8AC3E}">
        <p14:creationId xmlns:p14="http://schemas.microsoft.com/office/powerpoint/2010/main" val="2216460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59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2313BE22-E628-4247-AC4F-632C6D750172}" type="slidenum">
              <a:rPr lang="en-GB" altLang="en-US" smtClean="0"/>
              <a:pPr/>
              <a:t>1</a:t>
            </a:fld>
            <a:endParaRPr lang="en-GB" altLang="en-US" smtClean="0"/>
          </a:p>
        </p:txBody>
      </p:sp>
    </p:spTree>
    <p:extLst>
      <p:ext uri="{BB962C8B-B14F-4D97-AF65-F5344CB8AC3E}">
        <p14:creationId xmlns:p14="http://schemas.microsoft.com/office/powerpoint/2010/main" val="3064212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a:t>
            </a:r>
          </a:p>
        </p:txBody>
      </p:sp>
      <p:sp>
        <p:nvSpPr>
          <p:cNvPr id="161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9E7FA549-CFB2-4A5F-819A-CBE33EE0A2EA}" type="slidenum">
              <a:rPr lang="en-GB" altLang="en-US" smtClean="0"/>
              <a:pPr/>
              <a:t>2</a:t>
            </a:fld>
            <a:endParaRPr lang="en-GB" altLang="en-US" smtClean="0"/>
          </a:p>
        </p:txBody>
      </p:sp>
    </p:spTree>
    <p:extLst>
      <p:ext uri="{BB962C8B-B14F-4D97-AF65-F5344CB8AC3E}">
        <p14:creationId xmlns:p14="http://schemas.microsoft.com/office/powerpoint/2010/main" val="1974899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Go round and get at least one example from each participant on flipchart/word doc</a:t>
            </a:r>
          </a:p>
        </p:txBody>
      </p:sp>
      <p:sp>
        <p:nvSpPr>
          <p:cNvPr id="1638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3B548E4-2A22-4F79-B616-104B8AA7A536}" type="slidenum">
              <a:rPr lang="en-GB" altLang="en-US" smtClean="0"/>
              <a:pPr/>
              <a:t>3</a:t>
            </a:fld>
            <a:endParaRPr lang="en-GB" altLang="en-US" smtClean="0"/>
          </a:p>
        </p:txBody>
      </p:sp>
    </p:spTree>
    <p:extLst>
      <p:ext uri="{BB962C8B-B14F-4D97-AF65-F5344CB8AC3E}">
        <p14:creationId xmlns:p14="http://schemas.microsoft.com/office/powerpoint/2010/main" val="597642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Could start with a bit of pair work on this. Then, carry on exploring why these rules might be so hard to let go of. E.g. – should, musts, oughts – something about personal standards that everybody else should follow – is that reasonable to expect?</a:t>
            </a:r>
          </a:p>
          <a:p>
            <a:r>
              <a:rPr lang="en-GB" altLang="en-US" smtClean="0"/>
              <a:t>All or nothing – suggests rigid thinking. Flexibility and ability to tolerate imperfection are useful life skills</a:t>
            </a:r>
          </a:p>
          <a:p>
            <a:r>
              <a:rPr lang="en-GB" altLang="en-US" smtClean="0"/>
              <a:t>Encourage people to think about these things.</a:t>
            </a:r>
          </a:p>
          <a:p>
            <a:r>
              <a:rPr lang="en-GB" altLang="en-US" smtClean="0"/>
              <a:t>Echoes of the past – parent’s voice in their  head – deal with putting the past in the past next.</a:t>
            </a:r>
          </a:p>
        </p:txBody>
      </p:sp>
      <p:sp>
        <p:nvSpPr>
          <p:cNvPr id="165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46EF59D5-BD9A-4BC0-BD32-94045A442AB8}" type="slidenum">
              <a:rPr lang="en-GB" altLang="en-US" smtClean="0"/>
              <a:pPr/>
              <a:t>4</a:t>
            </a:fld>
            <a:endParaRPr lang="en-GB" altLang="en-US" smtClean="0"/>
          </a:p>
        </p:txBody>
      </p:sp>
    </p:spTree>
    <p:extLst>
      <p:ext uri="{BB962C8B-B14F-4D97-AF65-F5344CB8AC3E}">
        <p14:creationId xmlns:p14="http://schemas.microsoft.com/office/powerpoint/2010/main" val="3181345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Take the group through this mindfulness exercise</a:t>
            </a:r>
          </a:p>
        </p:txBody>
      </p:sp>
      <p:sp>
        <p:nvSpPr>
          <p:cNvPr id="167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AC2E3B44-CB59-42F7-9467-F0C9D09D2761}" type="slidenum">
              <a:rPr lang="en-GB" altLang="en-US" smtClean="0"/>
              <a:pPr/>
              <a:t>5</a:t>
            </a:fld>
            <a:endParaRPr lang="en-GB" altLang="en-US" smtClean="0"/>
          </a:p>
        </p:txBody>
      </p:sp>
    </p:spTree>
    <p:extLst>
      <p:ext uri="{BB962C8B-B14F-4D97-AF65-F5344CB8AC3E}">
        <p14:creationId xmlns:p14="http://schemas.microsoft.com/office/powerpoint/2010/main" val="3202353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numCol="1" anchorCtr="0" compatLnSpc="1">
            <a:prstTxWarp prst="textNoShape">
              <a:avLst/>
            </a:prstTxWarp>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1pPr>
            <a:lvl2pPr marL="742950" indent="-28575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2pPr>
            <a:lvl3pPr marL="11430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3pPr>
            <a:lvl4pPr marL="16002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4pPr>
            <a:lvl5pPr marL="2057400" indent="-2286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Palatino Linotype" panose="02040502050505030304" pitchFamily="18" charset="0"/>
              </a:defRPr>
            </a:lvl9pPr>
          </a:lstStyle>
          <a:p>
            <a:fld id="{12D1E1FA-5D3C-4415-A46D-DBB26AED140C}" type="slidenum">
              <a:rPr lang="en-GB" altLang="en-US" smtClean="0">
                <a:solidFill>
                  <a:srgbClr val="000000"/>
                </a:solidFill>
                <a:latin typeface="Arial" panose="020B0604020202020204" pitchFamily="34" charset="0"/>
                <a:ea typeface="Arial Unicode MS"/>
                <a:cs typeface="Arial Unicode MS"/>
              </a:rPr>
              <a:pPr/>
              <a:t>7</a:t>
            </a:fld>
            <a:endParaRPr lang="en-GB" altLang="en-US" smtClean="0">
              <a:solidFill>
                <a:srgbClr val="000000"/>
              </a:solidFill>
              <a:latin typeface="Arial" panose="020B0604020202020204" pitchFamily="34" charset="0"/>
              <a:ea typeface="Arial Unicode MS"/>
              <a:cs typeface="Arial Unicode MS"/>
            </a:endParaRPr>
          </a:p>
        </p:txBody>
      </p:sp>
      <p:sp>
        <p:nvSpPr>
          <p:cNvPr id="171011" name="Rectangle 7"/>
          <p:cNvSpPr txBox="1">
            <a:spLocks noGrp="1" noChangeArrowheads="1"/>
          </p:cNvSpPr>
          <p:nvPr/>
        </p:nvSpPr>
        <p:spPr bwMode="auto">
          <a:xfrm>
            <a:off x="3851275" y="9429750"/>
            <a:ext cx="2944813"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952" tIns="46475" rIns="92952" bIns="46475" anchor="b"/>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pPr algn="r"/>
            <a:fld id="{96462EFC-44F4-4B7B-9D72-0B649092767C}" type="slidenum">
              <a:rPr lang="en-GB" altLang="en-US" sz="1200">
                <a:latin typeface="Arial" panose="020B0604020202020204" pitchFamily="34" charset="0"/>
              </a:rPr>
              <a:pPr algn="r"/>
              <a:t>7</a:t>
            </a:fld>
            <a:endParaRPr lang="en-GB" altLang="en-US" sz="1200">
              <a:latin typeface="Arial" panose="020B0604020202020204" pitchFamily="34" charset="0"/>
            </a:endParaRPr>
          </a:p>
        </p:txBody>
      </p:sp>
      <p:sp>
        <p:nvSpPr>
          <p:cNvPr id="171012" name="Rectangle 2"/>
          <p:cNvSpPr>
            <a:spLocks noGrp="1" noRot="1" noChangeAspect="1" noChangeArrowheads="1" noTextEdit="1"/>
          </p:cNvSpPr>
          <p:nvPr>
            <p:ph type="sldImg"/>
          </p:nvPr>
        </p:nvSpPr>
        <p:spPr bwMode="auto">
          <a:xfrm>
            <a:off x="92075" y="744538"/>
            <a:ext cx="6613525" cy="3721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3" name="Rectangle 3"/>
          <p:cNvSpPr>
            <a:spLocks noGrp="1" noChangeArrowheads="1"/>
          </p:cNvSpPr>
          <p:nvPr>
            <p:ph type="body" idx="1"/>
          </p:nvPr>
        </p:nvSpPr>
        <p:spPr bwMode="auto">
          <a:xfrm>
            <a:off x="735013" y="4751388"/>
            <a:ext cx="5437187" cy="32496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mtClean="0">
                <a:latin typeface="Times New Roman" panose="02020603050405020304" pitchFamily="18" charset="0"/>
              </a:rPr>
              <a:t> Remind the group of the explanation that only Reasonable Mind understands time and place. Emotion Mind is only concerned with your safety, and when it loses Reasonable Mind, it adds past threats to present challenges. This distorts how things feel in the present, and some of the anger you feel might belong to the past.</a:t>
            </a:r>
          </a:p>
          <a:p>
            <a:pPr eaLnBrk="1" hangingPunct="1"/>
            <a:endParaRPr lang="en-US" altLang="en-US" smtClean="0">
              <a:latin typeface="Times New Roman" panose="02020603050405020304" pitchFamily="18" charset="0"/>
            </a:endParaRPr>
          </a:p>
          <a:p>
            <a:pPr eaLnBrk="1" hangingPunct="1"/>
            <a:r>
              <a:rPr lang="en-US" altLang="en-US" smtClean="0">
                <a:latin typeface="Times New Roman" panose="02020603050405020304" pitchFamily="18" charset="0"/>
              </a:rPr>
              <a:t>Go round and get examples of the past getting in the way of the present</a:t>
            </a:r>
            <a:endParaRPr lang="en-GB" altLang="en-US" smtClean="0">
              <a:latin typeface="Times New Roman" panose="02020603050405020304" pitchFamily="18" charset="0"/>
            </a:endParaRPr>
          </a:p>
        </p:txBody>
      </p:sp>
    </p:spTree>
    <p:extLst>
      <p:ext uri="{BB962C8B-B14F-4D97-AF65-F5344CB8AC3E}">
        <p14:creationId xmlns:p14="http://schemas.microsoft.com/office/powerpoint/2010/main" val="1951547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Go round and discuss examples where people might be able to do this – acknowledging how hard it is to do.</a:t>
            </a:r>
          </a:p>
          <a:p>
            <a:r>
              <a:rPr lang="en-GB" altLang="en-US" smtClean="0"/>
              <a:t>In cases like CSA where criminality was involved, legal redress can occasionally be achieved, but this is rare and usually only succeeds where there are a number of complainants. The problem with taking things to law, along with cost and uncertainty, is that it requires you to keep rehearsing the grievance and reminded of it – along with stress levels and closeness to anger.</a:t>
            </a:r>
          </a:p>
          <a:p>
            <a:r>
              <a:rPr lang="en-GB" altLang="en-US" smtClean="0"/>
              <a:t>This is not fair – but it is not a fair world – plenty of examples of that. Making the best of your life is more important than abstract justice.</a:t>
            </a:r>
          </a:p>
          <a:p>
            <a:r>
              <a:rPr lang="en-GB" altLang="en-US" smtClean="0"/>
              <a:t>This can be an interesting debate!</a:t>
            </a:r>
          </a:p>
        </p:txBody>
      </p:sp>
      <p:sp>
        <p:nvSpPr>
          <p:cNvPr id="173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2F3E0C10-4977-4C6E-8A8A-A676F71F9FBA}" type="slidenum">
              <a:rPr lang="en-GB" altLang="en-US" smtClean="0"/>
              <a:pPr/>
              <a:t>8</a:t>
            </a:fld>
            <a:endParaRPr lang="en-GB" altLang="en-US" smtClean="0"/>
          </a:p>
        </p:txBody>
      </p:sp>
    </p:spTree>
    <p:extLst>
      <p:ext uri="{BB962C8B-B14F-4D97-AF65-F5344CB8AC3E}">
        <p14:creationId xmlns:p14="http://schemas.microsoft.com/office/powerpoint/2010/main" val="800845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Go round and ask this last question of the group – they could have become quite close. Could be something they need to start to accustom themselves to</a:t>
            </a:r>
          </a:p>
        </p:txBody>
      </p:sp>
      <p:sp>
        <p:nvSpPr>
          <p:cNvPr id="175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20441BE2-E103-476F-9078-12430CFF52C0}" type="slidenum">
              <a:rPr lang="en-GB" altLang="en-US" smtClean="0"/>
              <a:pPr/>
              <a:t>9</a:t>
            </a:fld>
            <a:endParaRPr lang="en-GB" altLang="en-US" smtClean="0"/>
          </a:p>
        </p:txBody>
      </p:sp>
    </p:spTree>
    <p:extLst>
      <p:ext uri="{BB962C8B-B14F-4D97-AF65-F5344CB8AC3E}">
        <p14:creationId xmlns:p14="http://schemas.microsoft.com/office/powerpoint/2010/main" val="4222239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064E3AF0-34CB-404F-BD85-CE3320A9A61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1382269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4E3AF0-34CB-404F-BD85-CE3320A9A61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1146023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4E3AF0-34CB-404F-BD85-CE3320A9A61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2397686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064E3AF0-34CB-404F-BD85-CE3320A9A61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2634271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64E3AF0-34CB-404F-BD85-CE3320A9A61F}"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2485553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064E3AF0-34CB-404F-BD85-CE3320A9A61F}"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63993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064E3AF0-34CB-404F-BD85-CE3320A9A61F}"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41532836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064E3AF0-34CB-404F-BD85-CE3320A9A61F}"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3813854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4E3AF0-34CB-404F-BD85-CE3320A9A61F}"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36365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64E3AF0-34CB-404F-BD85-CE3320A9A61F}"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2187691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64E3AF0-34CB-404F-BD85-CE3320A9A61F}"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E527D45-17B7-417F-8FE0-9B71ADEB958A}" type="slidenum">
              <a:rPr lang="en-GB" smtClean="0"/>
              <a:t>‹#›</a:t>
            </a:fld>
            <a:endParaRPr lang="en-GB"/>
          </a:p>
        </p:txBody>
      </p:sp>
    </p:spTree>
    <p:extLst>
      <p:ext uri="{BB962C8B-B14F-4D97-AF65-F5344CB8AC3E}">
        <p14:creationId xmlns:p14="http://schemas.microsoft.com/office/powerpoint/2010/main" val="3668294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4000">
              <a:srgbClr val="CCFF99"/>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4E3AF0-34CB-404F-BD85-CE3320A9A61F}"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527D45-17B7-417F-8FE0-9B71ADEB958A}" type="slidenum">
              <a:rPr lang="en-GB" smtClean="0"/>
              <a:t>‹#›</a:t>
            </a:fld>
            <a:endParaRPr lang="en-GB"/>
          </a:p>
        </p:txBody>
      </p:sp>
    </p:spTree>
    <p:extLst>
      <p:ext uri="{BB962C8B-B14F-4D97-AF65-F5344CB8AC3E}">
        <p14:creationId xmlns:p14="http://schemas.microsoft.com/office/powerpoint/2010/main" val="28647363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FRUSTRATION  </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158723" name="Subtitle 4"/>
          <p:cNvSpPr>
            <a:spLocks noGrp="1"/>
          </p:cNvSpPr>
          <p:nvPr>
            <p:ph type="subTitle" idx="1"/>
          </p:nvPr>
        </p:nvSpPr>
        <p:spPr/>
        <p:txBody>
          <a:bodyPr/>
          <a:lstStyle/>
          <a:p>
            <a:r>
              <a:rPr lang="en-GB" altLang="en-US" smtClean="0"/>
              <a:t>Session 9</a:t>
            </a:r>
          </a:p>
          <a:p>
            <a:r>
              <a:rPr lang="en-GB" altLang="en-US" smtClean="0"/>
              <a:t> Putting the Past in the Past and Your Personal Rules</a:t>
            </a:r>
          </a:p>
          <a:p>
            <a:r>
              <a:rPr lang="en-GB" altLang="en-US" smtClean="0"/>
              <a:t> </a:t>
            </a:r>
          </a:p>
          <a:p>
            <a:endParaRPr lang="en-GB" altLang="en-US" smtClean="0"/>
          </a:p>
        </p:txBody>
      </p:sp>
    </p:spTree>
    <p:extLst>
      <p:ext uri="{BB962C8B-B14F-4D97-AF65-F5344CB8AC3E}">
        <p14:creationId xmlns:p14="http://schemas.microsoft.com/office/powerpoint/2010/main" val="4039074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r>
              <a:rPr lang="en-GB" altLang="en-US" smtClean="0"/>
              <a:t>Feedback from monitoring</a:t>
            </a:r>
          </a:p>
        </p:txBody>
      </p:sp>
      <p:sp>
        <p:nvSpPr>
          <p:cNvPr id="116739" name="Content Placeholder 2"/>
          <p:cNvSpPr>
            <a:spLocks noGrp="1"/>
          </p:cNvSpPr>
          <p:nvPr>
            <p:ph idx="1"/>
          </p:nvPr>
        </p:nvSpPr>
        <p:spPr>
          <a:xfrm>
            <a:off x="1847850" y="1773238"/>
            <a:ext cx="8229600" cy="4525962"/>
          </a:xfrm>
        </p:spPr>
        <p:txBody>
          <a:bodyPr/>
          <a:lstStyle/>
          <a:p>
            <a:pPr>
              <a:defRPr/>
            </a:pPr>
            <a:r>
              <a:rPr lang="en-GB" altLang="en-US" dirty="0" smtClean="0"/>
              <a:t> Examples of anger situations over the week?</a:t>
            </a:r>
          </a:p>
          <a:p>
            <a:pPr>
              <a:defRPr/>
            </a:pPr>
            <a:r>
              <a:rPr lang="en-GB" altLang="en-US" dirty="0" smtClean="0"/>
              <a:t>  </a:t>
            </a:r>
            <a:r>
              <a:rPr lang="en-GB" altLang="en-US" dirty="0"/>
              <a:t>O</a:t>
            </a:r>
            <a:r>
              <a:rPr lang="en-GB" altLang="en-US" dirty="0" smtClean="0"/>
              <a:t>pportunities to practice effective assertiveness? How did it go?</a:t>
            </a:r>
          </a:p>
          <a:p>
            <a:pPr>
              <a:defRPr/>
            </a:pPr>
            <a:r>
              <a:rPr lang="en-GB" altLang="en-US" dirty="0" smtClean="0"/>
              <a:t> Examples of putting yourself into the other person’s shoes.</a:t>
            </a:r>
          </a:p>
          <a:p>
            <a:pPr marL="0" indent="0">
              <a:buNone/>
              <a:defRPr/>
            </a:pPr>
            <a:endParaRPr lang="en-GB" altLang="en-US" dirty="0" smtClean="0"/>
          </a:p>
          <a:p>
            <a:pPr>
              <a:defRPr/>
            </a:pPr>
            <a:endParaRPr lang="en-GB" altLang="en-US" dirty="0" smtClean="0"/>
          </a:p>
        </p:txBody>
      </p:sp>
    </p:spTree>
    <p:extLst>
      <p:ext uri="{BB962C8B-B14F-4D97-AF65-F5344CB8AC3E}">
        <p14:creationId xmlns:p14="http://schemas.microsoft.com/office/powerpoint/2010/main" val="1324593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p:txBody>
          <a:bodyPr/>
          <a:lstStyle/>
          <a:p>
            <a:r>
              <a:rPr lang="en-GB" altLang="en-US" smtClean="0"/>
              <a:t>Return to your anger thoughts</a:t>
            </a:r>
          </a:p>
        </p:txBody>
      </p:sp>
      <p:sp>
        <p:nvSpPr>
          <p:cNvPr id="159747" name="Content Placeholder 2"/>
          <p:cNvSpPr>
            <a:spLocks noGrp="1"/>
          </p:cNvSpPr>
          <p:nvPr>
            <p:ph idx="1"/>
          </p:nvPr>
        </p:nvSpPr>
        <p:spPr>
          <a:xfrm>
            <a:off x="1847850" y="1341439"/>
            <a:ext cx="8362950" cy="4784725"/>
          </a:xfrm>
        </p:spPr>
        <p:txBody>
          <a:bodyPr/>
          <a:lstStyle/>
          <a:p>
            <a:pPr>
              <a:defRPr/>
            </a:pPr>
            <a:r>
              <a:rPr lang="en-GB" altLang="en-US" sz="2400" dirty="0"/>
              <a:t> As you have gone through this course, you will by now  know a lot about the sort of situations that get you angry.</a:t>
            </a:r>
          </a:p>
          <a:p>
            <a:pPr>
              <a:defRPr/>
            </a:pPr>
            <a:r>
              <a:rPr lang="en-GB" altLang="en-US" sz="2400" dirty="0"/>
              <a:t>Even when there is some justification, there are patterns of thinking that made it worse,</a:t>
            </a:r>
          </a:p>
          <a:p>
            <a:pPr>
              <a:defRPr/>
            </a:pPr>
            <a:r>
              <a:rPr lang="en-GB" altLang="en-US" sz="2400" dirty="0"/>
              <a:t>or even bring the anger on.</a:t>
            </a:r>
          </a:p>
          <a:p>
            <a:pPr>
              <a:defRPr/>
            </a:pPr>
            <a:r>
              <a:rPr lang="en-GB" altLang="en-US" sz="2400" dirty="0"/>
              <a:t>The chances are that there are some deep assumptions behind these ways of thinking.</a:t>
            </a:r>
          </a:p>
          <a:p>
            <a:pPr>
              <a:defRPr/>
            </a:pPr>
            <a:r>
              <a:rPr lang="en-GB" altLang="en-US" sz="2400" dirty="0"/>
              <a:t>If you can discover and recognise these it will help you free yourself from possibly unhelpful patterns</a:t>
            </a:r>
          </a:p>
          <a:p>
            <a:pPr>
              <a:defRPr/>
            </a:pPr>
            <a:r>
              <a:rPr lang="en-GB" altLang="en-US" sz="2400" dirty="0"/>
              <a:t>You will also learn something about yourself</a:t>
            </a:r>
          </a:p>
          <a:p>
            <a:pPr marL="0" indent="0">
              <a:buNone/>
              <a:defRPr/>
            </a:pPr>
            <a:r>
              <a:rPr lang="en-GB" altLang="en-US" sz="2400" dirty="0"/>
              <a:t> </a:t>
            </a:r>
          </a:p>
          <a:p>
            <a:pPr>
              <a:defRPr/>
            </a:pPr>
            <a:endParaRPr lang="en-GB" altLang="en-US" sz="2400" dirty="0"/>
          </a:p>
          <a:p>
            <a:pPr>
              <a:defRPr/>
            </a:pPr>
            <a:endParaRPr lang="en-GB" altLang="en-US" sz="2400" dirty="0"/>
          </a:p>
        </p:txBody>
      </p:sp>
    </p:spTree>
    <p:extLst>
      <p:ext uri="{BB962C8B-B14F-4D97-AF65-F5344CB8AC3E}">
        <p14:creationId xmlns:p14="http://schemas.microsoft.com/office/powerpoint/2010/main" val="4229652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p:txBody>
          <a:bodyPr/>
          <a:lstStyle/>
          <a:p>
            <a:r>
              <a:rPr lang="en-GB" altLang="en-US" smtClean="0"/>
              <a:t>Questions to ask</a:t>
            </a:r>
          </a:p>
        </p:txBody>
      </p:sp>
      <p:sp>
        <p:nvSpPr>
          <p:cNvPr id="164867" name="Content Placeholder 2"/>
          <p:cNvSpPr>
            <a:spLocks noGrp="1"/>
          </p:cNvSpPr>
          <p:nvPr>
            <p:ph idx="1"/>
          </p:nvPr>
        </p:nvSpPr>
        <p:spPr/>
        <p:txBody>
          <a:bodyPr/>
          <a:lstStyle/>
          <a:p>
            <a:r>
              <a:rPr lang="en-GB" altLang="en-US"/>
              <a:t> Can people recognise their favourite “unhelpful way of thinking”?</a:t>
            </a:r>
          </a:p>
          <a:p>
            <a:r>
              <a:rPr lang="en-GB" altLang="en-US"/>
              <a:t> Are there any that they are particularly attached to?</a:t>
            </a:r>
          </a:p>
          <a:p>
            <a:r>
              <a:rPr lang="en-GB" altLang="en-US"/>
              <a:t>Very reluctant to challenge?</a:t>
            </a:r>
          </a:p>
          <a:p>
            <a:r>
              <a:rPr lang="en-GB" altLang="en-US"/>
              <a:t>These are probably your ‘Personal Rules’</a:t>
            </a:r>
          </a:p>
          <a:p>
            <a:r>
              <a:rPr lang="en-GB" altLang="en-US"/>
              <a:t>Any clues where they come from – can you hear someone else saying it, for example?</a:t>
            </a:r>
          </a:p>
        </p:txBody>
      </p:sp>
    </p:spTree>
    <p:extLst>
      <p:ext uri="{BB962C8B-B14F-4D97-AF65-F5344CB8AC3E}">
        <p14:creationId xmlns:p14="http://schemas.microsoft.com/office/powerpoint/2010/main" val="2622927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p:txBody>
          <a:bodyPr/>
          <a:lstStyle/>
          <a:p>
            <a:r>
              <a:rPr lang="en-GB" altLang="en-US" smtClean="0"/>
              <a:t>Using the rules flexibly</a:t>
            </a:r>
          </a:p>
        </p:txBody>
      </p:sp>
      <p:sp>
        <p:nvSpPr>
          <p:cNvPr id="3" name="Content Placeholder 2"/>
          <p:cNvSpPr>
            <a:spLocks noGrp="1"/>
          </p:cNvSpPr>
          <p:nvPr>
            <p:ph idx="1"/>
          </p:nvPr>
        </p:nvSpPr>
        <p:spPr>
          <a:xfrm>
            <a:off x="1981200" y="1417639"/>
            <a:ext cx="8229600" cy="5324475"/>
          </a:xfrm>
        </p:spPr>
        <p:txBody>
          <a:bodyPr/>
          <a:lstStyle/>
          <a:p>
            <a:pPr>
              <a:defRPr/>
            </a:pPr>
            <a:r>
              <a:rPr lang="en-GB" sz="2400" dirty="0"/>
              <a:t>Your rules are almost certainly not all bad – expecting high standards can have its plus side</a:t>
            </a:r>
          </a:p>
          <a:p>
            <a:pPr>
              <a:defRPr/>
            </a:pPr>
            <a:r>
              <a:rPr lang="en-GB" sz="2400" dirty="0"/>
              <a:t>You do have a right to at least ask for what is due to you </a:t>
            </a:r>
          </a:p>
          <a:p>
            <a:pPr>
              <a:defRPr/>
            </a:pPr>
            <a:r>
              <a:rPr lang="en-GB" sz="2400" dirty="0"/>
              <a:t>The key is flexibility. For this you need to be able to tolerate things being unsatisfactory; not necessarily going your way.</a:t>
            </a:r>
          </a:p>
          <a:p>
            <a:pPr>
              <a:defRPr/>
            </a:pPr>
            <a:r>
              <a:rPr lang="en-GB" sz="2400" dirty="0"/>
              <a:t>You can practice this by grounding yourself in the present</a:t>
            </a:r>
          </a:p>
          <a:p>
            <a:pPr lvl="1">
              <a:defRPr/>
            </a:pPr>
            <a:r>
              <a:rPr lang="en-GB" sz="2000" dirty="0"/>
              <a:t>Notice where your body picks up the unsatisfactory feeling</a:t>
            </a:r>
          </a:p>
          <a:p>
            <a:pPr lvl="1">
              <a:defRPr/>
            </a:pPr>
            <a:r>
              <a:rPr lang="en-GB" sz="2000" dirty="0"/>
              <a:t>Note that it is just your body getting ready for action – but action is not helpful here</a:t>
            </a:r>
          </a:p>
          <a:p>
            <a:pPr lvl="1">
              <a:defRPr/>
            </a:pPr>
            <a:r>
              <a:rPr lang="en-GB" sz="2000" dirty="0"/>
              <a:t>Let it go</a:t>
            </a:r>
          </a:p>
          <a:p>
            <a:pPr marL="457200" lvl="1" indent="0">
              <a:buNone/>
              <a:defRPr/>
            </a:pPr>
            <a:r>
              <a:rPr lang="en-GB" dirty="0" smtClean="0"/>
              <a:t>Now you are in charge – not the anger!</a:t>
            </a:r>
            <a:endParaRPr lang="en-GB" dirty="0"/>
          </a:p>
        </p:txBody>
      </p:sp>
    </p:spTree>
    <p:extLst>
      <p:ext uri="{BB962C8B-B14F-4D97-AF65-F5344CB8AC3E}">
        <p14:creationId xmlns:p14="http://schemas.microsoft.com/office/powerpoint/2010/main" val="154676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p:txBody>
          <a:bodyPr/>
          <a:lstStyle/>
          <a:p>
            <a:r>
              <a:rPr lang="en-GB" altLang="en-US" smtClean="0"/>
              <a:t>Putting the Past in the Past</a:t>
            </a:r>
          </a:p>
        </p:txBody>
      </p:sp>
      <p:sp>
        <p:nvSpPr>
          <p:cNvPr id="168963" name="Content Placeholder 2"/>
          <p:cNvSpPr>
            <a:spLocks noGrp="1"/>
          </p:cNvSpPr>
          <p:nvPr>
            <p:ph idx="1"/>
          </p:nvPr>
        </p:nvSpPr>
        <p:spPr/>
        <p:txBody>
          <a:bodyPr/>
          <a:lstStyle/>
          <a:p>
            <a:r>
              <a:rPr lang="en-GB" altLang="en-US" smtClean="0"/>
              <a:t>We have already seen how, when your anger out of proportion with the situation, it often belongs to the past</a:t>
            </a:r>
          </a:p>
          <a:p>
            <a:r>
              <a:rPr lang="en-GB" altLang="en-US" smtClean="0"/>
              <a:t>This is probably a past you could do to put in the past</a:t>
            </a:r>
          </a:p>
          <a:p>
            <a:r>
              <a:rPr lang="en-GB" altLang="en-US" smtClean="0"/>
              <a:t>This is the next thing to work on</a:t>
            </a:r>
          </a:p>
        </p:txBody>
      </p:sp>
    </p:spTree>
    <p:extLst>
      <p:ext uri="{BB962C8B-B14F-4D97-AF65-F5344CB8AC3E}">
        <p14:creationId xmlns:p14="http://schemas.microsoft.com/office/powerpoint/2010/main" val="23275886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1919288" y="0"/>
            <a:ext cx="8748712" cy="1125538"/>
          </a:xfrm>
        </p:spPr>
        <p:txBody>
          <a:bodyPr/>
          <a:lstStyle/>
          <a:p>
            <a:pPr eaLnBrk="1" hangingPunct="1"/>
            <a:r>
              <a:rPr lang="en-GB" altLang="en-US" sz="2400"/>
              <a:t> </a:t>
            </a:r>
            <a:r>
              <a:rPr lang="en-GB" altLang="en-US" sz="3200"/>
              <a:t> </a:t>
            </a:r>
            <a:r>
              <a:rPr lang="en-GB" altLang="en-US" sz="2800"/>
              <a:t> </a:t>
            </a:r>
          </a:p>
        </p:txBody>
      </p:sp>
      <p:grpSp>
        <p:nvGrpSpPr>
          <p:cNvPr id="2" name="Group 14"/>
          <p:cNvGrpSpPr>
            <a:grpSpLocks/>
          </p:cNvGrpSpPr>
          <p:nvPr/>
        </p:nvGrpSpPr>
        <p:grpSpPr bwMode="auto">
          <a:xfrm>
            <a:off x="2279651" y="1125539"/>
            <a:ext cx="4227513" cy="4225925"/>
            <a:chOff x="887760" y="1268760"/>
            <a:chExt cx="4226818" cy="4226818"/>
          </a:xfrm>
        </p:grpSpPr>
        <p:sp>
          <p:nvSpPr>
            <p:cNvPr id="170000" name="Oval 3"/>
            <p:cNvSpPr>
              <a:spLocks noChangeArrowheads="1"/>
            </p:cNvSpPr>
            <p:nvPr/>
          </p:nvSpPr>
          <p:spPr bwMode="auto">
            <a:xfrm>
              <a:off x="887760" y="1268760"/>
              <a:ext cx="4226818" cy="4226818"/>
            </a:xfrm>
            <a:prstGeom prst="ellipse">
              <a:avLst/>
            </a:prstGeom>
            <a:solidFill>
              <a:srgbClr val="33CCCC">
                <a:alpha val="52156"/>
              </a:srgbClr>
            </a:solidFill>
            <a:ln w="9525">
              <a:solidFill>
                <a:schemeClr val="tx1"/>
              </a:solidFill>
              <a:round/>
              <a:headEnd/>
              <a:tailEnd/>
            </a:ln>
          </p:spPr>
          <p:txBody>
            <a:bodyPr wrap="none" anchor="ct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endParaRPr lang="en-US" altLang="en-US" sz="1600">
                <a:latin typeface="Times New Roman" panose="02020603050405020304" pitchFamily="18" charset="0"/>
              </a:endParaRPr>
            </a:p>
          </p:txBody>
        </p:sp>
        <p:sp>
          <p:nvSpPr>
            <p:cNvPr id="170001" name="Text Box 5"/>
            <p:cNvSpPr txBox="1">
              <a:spLocks noChangeArrowheads="1"/>
            </p:cNvSpPr>
            <p:nvPr/>
          </p:nvSpPr>
          <p:spPr bwMode="auto">
            <a:xfrm>
              <a:off x="1425028" y="1649841"/>
              <a:ext cx="2980054" cy="1816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800">
                  <a:latin typeface="Arial" panose="020B0604020202020204" pitchFamily="34" charset="0"/>
                </a:rPr>
                <a:t>    REASONABLE</a:t>
              </a:r>
              <a:endParaRPr lang="en-GB" altLang="en-US" sz="2800">
                <a:latin typeface="Times New Roman" panose="02020603050405020304" pitchFamily="18" charset="0"/>
              </a:endParaRPr>
            </a:p>
            <a:p>
              <a:pPr>
                <a:spcBef>
                  <a:spcPct val="0"/>
                </a:spcBef>
                <a:buFontTx/>
                <a:buNone/>
              </a:pPr>
              <a:r>
                <a:rPr lang="en-GB" altLang="en-US" sz="2800">
                  <a:latin typeface="Arial" panose="020B0604020202020204" pitchFamily="34" charset="0"/>
                </a:rPr>
                <a:t>    MIND </a:t>
              </a:r>
              <a:r>
                <a:rPr lang="en-GB" altLang="en-US" sz="1800">
                  <a:latin typeface="Arial" panose="020B0604020202020204" pitchFamily="34" charset="0"/>
                </a:rPr>
                <a:t>)</a:t>
              </a:r>
              <a:endParaRPr lang="en-GB" altLang="en-US" sz="2800">
                <a:latin typeface="Arial" panose="020B0604020202020204" pitchFamily="34" charset="0"/>
              </a:endParaRPr>
            </a:p>
            <a:p>
              <a:pPr>
                <a:spcBef>
                  <a:spcPct val="0"/>
                </a:spcBef>
                <a:buFontTx/>
                <a:buNone/>
              </a:pPr>
              <a:r>
                <a:rPr lang="en-GB" altLang="en-US" sz="2800">
                  <a:latin typeface="Arial" panose="020B0604020202020204" pitchFamily="34" charset="0"/>
                </a:rPr>
                <a:t> </a:t>
              </a:r>
            </a:p>
          </p:txBody>
        </p:sp>
      </p:grpSp>
      <p:grpSp>
        <p:nvGrpSpPr>
          <p:cNvPr id="3" name="Group 13"/>
          <p:cNvGrpSpPr>
            <a:grpSpLocks/>
          </p:cNvGrpSpPr>
          <p:nvPr/>
        </p:nvGrpSpPr>
        <p:grpSpPr bwMode="auto">
          <a:xfrm>
            <a:off x="5032376" y="1263651"/>
            <a:ext cx="4386263" cy="4137025"/>
            <a:chOff x="3789926" y="1261090"/>
            <a:chExt cx="4387560" cy="4136396"/>
          </a:xfrm>
        </p:grpSpPr>
        <p:sp>
          <p:nvSpPr>
            <p:cNvPr id="169998" name="Oval 4"/>
            <p:cNvSpPr>
              <a:spLocks noChangeArrowheads="1"/>
            </p:cNvSpPr>
            <p:nvPr/>
          </p:nvSpPr>
          <p:spPr bwMode="auto">
            <a:xfrm>
              <a:off x="3789926" y="1261090"/>
              <a:ext cx="4320084" cy="4136396"/>
            </a:xfrm>
            <a:prstGeom prst="ellipse">
              <a:avLst/>
            </a:prstGeom>
            <a:solidFill>
              <a:srgbClr val="FFFF99">
                <a:alpha val="43137"/>
              </a:srgbClr>
            </a:solidFill>
            <a:ln w="9525">
              <a:solidFill>
                <a:schemeClr val="tx1"/>
              </a:solidFill>
              <a:round/>
              <a:headEnd/>
              <a:tailEnd/>
            </a:ln>
          </p:spPr>
          <p:txBody>
            <a:bodyPr/>
            <a:lstStyle>
              <a:lvl1pPr marL="342900" indent="-342900">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lnSpc>
                  <a:spcPct val="90000"/>
                </a:lnSpc>
                <a:buFontTx/>
                <a:buNone/>
              </a:pPr>
              <a:r>
                <a:rPr lang="en-GB" altLang="en-US" sz="3600">
                  <a:solidFill>
                    <a:schemeClr val="bg1"/>
                  </a:solidFill>
                  <a:latin typeface="Arial" panose="020B0604020202020204" pitchFamily="34" charset="0"/>
                  <a:ea typeface="Microsoft YaHei" panose="020B0503020204020204" pitchFamily="34" charset="-122"/>
                </a:rPr>
                <a:t>   </a:t>
              </a:r>
              <a:r>
                <a:rPr lang="en-GB" altLang="en-US" sz="3600" b="1">
                  <a:solidFill>
                    <a:schemeClr val="bg1"/>
                  </a:solidFill>
                  <a:latin typeface="Arial" panose="020B0604020202020204" pitchFamily="34" charset="0"/>
                  <a:ea typeface="Microsoft YaHei" panose="020B0503020204020204" pitchFamily="34" charset="-122"/>
                </a:rPr>
                <a:t>    </a:t>
              </a:r>
              <a:endParaRPr lang="en-GB" altLang="en-US" sz="4000" b="1">
                <a:solidFill>
                  <a:schemeClr val="bg1"/>
                </a:solidFill>
                <a:latin typeface="Arial" panose="020B0604020202020204" pitchFamily="34" charset="0"/>
                <a:ea typeface="Microsoft YaHei" panose="020B0503020204020204" pitchFamily="34" charset="-122"/>
              </a:endParaRPr>
            </a:p>
            <a:p>
              <a:pPr>
                <a:lnSpc>
                  <a:spcPct val="90000"/>
                </a:lnSpc>
                <a:buFontTx/>
                <a:buNone/>
              </a:pPr>
              <a:r>
                <a:rPr lang="en-GB" altLang="en-US">
                  <a:solidFill>
                    <a:schemeClr val="bg1"/>
                  </a:solidFill>
                  <a:latin typeface="Arial" panose="020B0604020202020204" pitchFamily="34" charset="0"/>
                  <a:ea typeface="Microsoft YaHei" panose="020B0503020204020204" pitchFamily="34" charset="-122"/>
                </a:rPr>
                <a:t>		</a:t>
              </a:r>
            </a:p>
            <a:p>
              <a:pPr>
                <a:lnSpc>
                  <a:spcPct val="90000"/>
                </a:lnSpc>
                <a:buFontTx/>
                <a:buNone/>
              </a:pPr>
              <a:endParaRPr lang="en-GB" altLang="en-US">
                <a:solidFill>
                  <a:schemeClr val="bg1"/>
                </a:solidFill>
                <a:latin typeface="Arial" panose="020B0604020202020204" pitchFamily="34" charset="0"/>
                <a:ea typeface="Microsoft YaHei" panose="020B0503020204020204" pitchFamily="34" charset="-122"/>
              </a:endParaRPr>
            </a:p>
            <a:p>
              <a:pPr>
                <a:lnSpc>
                  <a:spcPct val="90000"/>
                </a:lnSpc>
                <a:buFontTx/>
                <a:buNone/>
              </a:pPr>
              <a:r>
                <a:rPr lang="en-GB" altLang="en-US">
                  <a:solidFill>
                    <a:schemeClr val="bg1"/>
                  </a:solidFill>
                  <a:latin typeface="Arial" panose="020B0604020202020204" pitchFamily="34" charset="0"/>
                  <a:ea typeface="Microsoft YaHei" panose="020B0503020204020204" pitchFamily="34" charset="-122"/>
                </a:rPr>
                <a:t>		 </a:t>
              </a:r>
            </a:p>
          </p:txBody>
        </p:sp>
        <p:sp>
          <p:nvSpPr>
            <p:cNvPr id="8207" name="TextBox 12">
              <a:extLst/>
            </p:cNvPr>
            <p:cNvSpPr txBox="1">
              <a:spLocks noChangeArrowheads="1"/>
            </p:cNvSpPr>
            <p:nvPr/>
          </p:nvSpPr>
          <p:spPr bwMode="auto">
            <a:xfrm>
              <a:off x="5214335" y="1615049"/>
              <a:ext cx="2963151" cy="868230"/>
            </a:xfrm>
            <a:prstGeom prst="rect">
              <a:avLst/>
            </a:prstGeom>
            <a:noFill/>
            <a:ln w="9525">
              <a:noFill/>
              <a:miter lim="800000"/>
              <a:headEnd/>
              <a:tailEnd/>
            </a:ln>
          </p:spPr>
          <p:txBody>
            <a:bodyPr>
              <a:spAutoFit/>
            </a:bodyPr>
            <a:lstStyle/>
            <a:p>
              <a:pPr>
                <a:lnSpc>
                  <a:spcPct val="90000"/>
                </a:lnSpc>
                <a:defRPr/>
              </a:pPr>
              <a:r>
                <a:rPr lang="en-GB" sz="2800" dirty="0">
                  <a:solidFill>
                    <a:schemeClr val="accent1">
                      <a:lumMod val="50000"/>
                    </a:schemeClr>
                  </a:solidFill>
                  <a:latin typeface="Arial" charset="0"/>
                </a:rPr>
                <a:t>EMOTION</a:t>
              </a:r>
            </a:p>
            <a:p>
              <a:pPr>
                <a:lnSpc>
                  <a:spcPct val="90000"/>
                </a:lnSpc>
                <a:defRPr/>
              </a:pPr>
              <a:r>
                <a:rPr lang="en-GB" sz="2800" dirty="0">
                  <a:solidFill>
                    <a:schemeClr val="accent1">
                      <a:lumMod val="50000"/>
                    </a:schemeClr>
                  </a:solidFill>
                  <a:latin typeface="Arial" charset="0"/>
                </a:rPr>
                <a:t>MIND       </a:t>
              </a:r>
              <a:r>
                <a:rPr lang="en-GB" dirty="0">
                  <a:solidFill>
                    <a:schemeClr val="accent1">
                      <a:lumMod val="50000"/>
                    </a:schemeClr>
                  </a:solidFill>
                  <a:latin typeface="Arial" charset="0"/>
                </a:rPr>
                <a:t> </a:t>
              </a:r>
            </a:p>
          </p:txBody>
        </p:sp>
      </p:grpSp>
      <p:sp>
        <p:nvSpPr>
          <p:cNvPr id="257031" name="Text Box 7"/>
          <p:cNvSpPr txBox="1">
            <a:spLocks noChangeArrowheads="1"/>
          </p:cNvSpPr>
          <p:nvPr/>
        </p:nvSpPr>
        <p:spPr bwMode="auto">
          <a:xfrm>
            <a:off x="4943475" y="5732464"/>
            <a:ext cx="382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000">
                <a:latin typeface="Times New Roman" panose="02020603050405020304" pitchFamily="18" charset="0"/>
              </a:rPr>
              <a:t>IN THE PRESENT</a:t>
            </a:r>
          </a:p>
          <a:p>
            <a:pPr>
              <a:spcBef>
                <a:spcPct val="0"/>
              </a:spcBef>
              <a:buFontTx/>
              <a:buNone/>
            </a:pPr>
            <a:r>
              <a:rPr lang="en-GB" altLang="en-US" sz="2000">
                <a:latin typeface="Times New Roman" panose="02020603050405020304" pitchFamily="18" charset="0"/>
              </a:rPr>
              <a:t>IN CONTROL</a:t>
            </a:r>
          </a:p>
        </p:txBody>
      </p:sp>
      <p:sp>
        <p:nvSpPr>
          <p:cNvPr id="257032" name="Line 8"/>
          <p:cNvSpPr>
            <a:spLocks noChangeShapeType="1"/>
          </p:cNvSpPr>
          <p:nvPr/>
        </p:nvSpPr>
        <p:spPr bwMode="auto">
          <a:xfrm>
            <a:off x="6035676" y="3716338"/>
            <a:ext cx="73025" cy="201771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257030" name="Text Box 6"/>
          <p:cNvSpPr txBox="1">
            <a:spLocks noChangeArrowheads="1"/>
          </p:cNvSpPr>
          <p:nvPr/>
        </p:nvSpPr>
        <p:spPr bwMode="auto">
          <a:xfrm>
            <a:off x="5584826" y="2513014"/>
            <a:ext cx="100700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latin typeface="Times New Roman" panose="02020603050405020304" pitchFamily="18" charset="0"/>
              </a:rPr>
              <a:t>WISE</a:t>
            </a:r>
          </a:p>
          <a:p>
            <a:pPr>
              <a:spcBef>
                <a:spcPct val="0"/>
              </a:spcBef>
              <a:buFontTx/>
              <a:buNone/>
            </a:pPr>
            <a:endParaRPr lang="en-GB" altLang="en-US" sz="2400">
              <a:latin typeface="Times New Roman" panose="02020603050405020304" pitchFamily="18" charset="0"/>
            </a:endParaRPr>
          </a:p>
          <a:p>
            <a:pPr>
              <a:spcBef>
                <a:spcPct val="0"/>
              </a:spcBef>
              <a:buFontTx/>
              <a:buNone/>
            </a:pPr>
            <a:r>
              <a:rPr lang="en-GB" altLang="en-US" sz="2400">
                <a:latin typeface="Times New Roman" panose="02020603050405020304" pitchFamily="18" charset="0"/>
              </a:rPr>
              <a:t>MIND</a:t>
            </a:r>
          </a:p>
        </p:txBody>
      </p:sp>
      <p:sp>
        <p:nvSpPr>
          <p:cNvPr id="16" name="Text Box 6"/>
          <p:cNvSpPr txBox="1">
            <a:spLocks noChangeArrowheads="1"/>
          </p:cNvSpPr>
          <p:nvPr/>
        </p:nvSpPr>
        <p:spPr bwMode="auto">
          <a:xfrm>
            <a:off x="5580064" y="4808538"/>
            <a:ext cx="2619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2400">
                <a:latin typeface="Times New Roman" panose="02020603050405020304" pitchFamily="18" charset="0"/>
              </a:rPr>
              <a:t> </a:t>
            </a:r>
          </a:p>
        </p:txBody>
      </p:sp>
      <p:sp>
        <p:nvSpPr>
          <p:cNvPr id="14" name="Oval 13">
            <a:extLst/>
          </p:cNvPr>
          <p:cNvSpPr/>
          <p:nvPr/>
        </p:nvSpPr>
        <p:spPr>
          <a:xfrm>
            <a:off x="3143251" y="3500439"/>
            <a:ext cx="1584325" cy="1512887"/>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sp>
        <p:nvSpPr>
          <p:cNvPr id="15" name="Oval 14">
            <a:extLst/>
          </p:cNvPr>
          <p:cNvSpPr/>
          <p:nvPr/>
        </p:nvSpPr>
        <p:spPr>
          <a:xfrm>
            <a:off x="7104064" y="3644900"/>
            <a:ext cx="1512887" cy="129698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a:p>
        </p:txBody>
      </p:sp>
      <p:sp>
        <p:nvSpPr>
          <p:cNvPr id="18" name="Rectangle 17">
            <a:extLst/>
          </p:cNvPr>
          <p:cNvSpPr/>
          <p:nvPr/>
        </p:nvSpPr>
        <p:spPr>
          <a:xfrm>
            <a:off x="3287714" y="3860801"/>
            <a:ext cx="1512887" cy="923925"/>
          </a:xfrm>
          <a:prstGeom prst="rect">
            <a:avLst/>
          </a:prstGeom>
        </p:spPr>
        <p:txBody>
          <a:bodyPr>
            <a:spAutoFit/>
          </a:bodyPr>
          <a:lstStyle/>
          <a:p>
            <a:pPr>
              <a:defRPr/>
            </a:pPr>
            <a:r>
              <a:rPr lang="en-GB" dirty="0">
                <a:solidFill>
                  <a:schemeClr val="accent2">
                    <a:lumMod val="50000"/>
                  </a:schemeClr>
                </a:solidFill>
                <a:latin typeface="Times New Roman" pitchFamily="18" charset="0"/>
              </a:rPr>
              <a:t>Reasonable</a:t>
            </a:r>
          </a:p>
          <a:p>
            <a:pPr>
              <a:defRPr/>
            </a:pPr>
            <a:r>
              <a:rPr lang="en-GB" dirty="0">
                <a:solidFill>
                  <a:schemeClr val="accent2">
                    <a:lumMod val="50000"/>
                  </a:schemeClr>
                </a:solidFill>
                <a:latin typeface="Times New Roman" pitchFamily="18" charset="0"/>
              </a:rPr>
              <a:t> Mind Memory</a:t>
            </a:r>
          </a:p>
        </p:txBody>
      </p:sp>
      <p:sp>
        <p:nvSpPr>
          <p:cNvPr id="19" name="Rectangle 18">
            <a:extLst/>
          </p:cNvPr>
          <p:cNvSpPr/>
          <p:nvPr/>
        </p:nvSpPr>
        <p:spPr>
          <a:xfrm>
            <a:off x="7248526" y="3860801"/>
            <a:ext cx="1133475" cy="923925"/>
          </a:xfrm>
          <a:prstGeom prst="rect">
            <a:avLst/>
          </a:prstGeom>
        </p:spPr>
        <p:txBody>
          <a:bodyPr>
            <a:spAutoFit/>
          </a:bodyPr>
          <a:lstStyle/>
          <a:p>
            <a:pPr>
              <a:defRPr/>
            </a:pPr>
            <a:r>
              <a:rPr lang="en-GB" dirty="0">
                <a:solidFill>
                  <a:schemeClr val="bg1">
                    <a:lumMod val="50000"/>
                  </a:schemeClr>
                </a:solidFill>
                <a:latin typeface="Times New Roman" pitchFamily="18" charset="0"/>
              </a:rPr>
              <a:t> </a:t>
            </a:r>
            <a:r>
              <a:rPr lang="en-GB" dirty="0">
                <a:solidFill>
                  <a:srgbClr val="000000"/>
                </a:solidFill>
                <a:latin typeface="Times New Roman" pitchFamily="18" charset="0"/>
              </a:rPr>
              <a:t>Emotion</a:t>
            </a:r>
          </a:p>
          <a:p>
            <a:pPr>
              <a:defRPr/>
            </a:pPr>
            <a:r>
              <a:rPr lang="en-GB" dirty="0">
                <a:solidFill>
                  <a:srgbClr val="000000"/>
                </a:solidFill>
                <a:latin typeface="Times New Roman" pitchFamily="18" charset="0"/>
              </a:rPr>
              <a:t> Mind Memory</a:t>
            </a:r>
          </a:p>
        </p:txBody>
      </p:sp>
      <p:sp>
        <p:nvSpPr>
          <p:cNvPr id="169997" name="TextBox 3"/>
          <p:cNvSpPr txBox="1">
            <a:spLocks noChangeArrowheads="1"/>
          </p:cNvSpPr>
          <p:nvPr/>
        </p:nvSpPr>
        <p:spPr bwMode="auto">
          <a:xfrm flipH="1">
            <a:off x="1703389" y="104776"/>
            <a:ext cx="85693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lgn="ctr">
              <a:spcBef>
                <a:spcPct val="0"/>
              </a:spcBef>
              <a:buFontTx/>
              <a:buNone/>
            </a:pPr>
            <a:r>
              <a:rPr lang="en-GB" altLang="en-US" sz="2800"/>
              <a:t> The Past and the Present</a:t>
            </a:r>
          </a:p>
        </p:txBody>
      </p:sp>
    </p:spTree>
    <p:extLst>
      <p:ext uri="{BB962C8B-B14F-4D97-AF65-F5344CB8AC3E}">
        <p14:creationId xmlns:p14="http://schemas.microsoft.com/office/powerpoint/2010/main" val="112808091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20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3" presetClass="path" presetSubtype="0" accel="50000" decel="50000" fill="hold" nodeType="clickEffect">
                                  <p:stCondLst>
                                    <p:cond delay="0"/>
                                  </p:stCondLst>
                                  <p:childTnLst>
                                    <p:animMotion origin="layout" path="M 1.11111E-6 7.40741E-7 L 0.14965 -0.00532 " pathEditMode="relative" rAng="0" ptsTypes="AA">
                                      <p:cBhvr>
                                        <p:cTn id="11" dur="2000" fill="hold"/>
                                        <p:tgtEl>
                                          <p:spTgt spid="3"/>
                                        </p:tgtEl>
                                        <p:attrNameLst>
                                          <p:attrName>ppt_x</p:attrName>
                                          <p:attrName>ppt_y</p:attrName>
                                        </p:attrNameLst>
                                      </p:cBhvr>
                                      <p:rCtr x="7500" y="-300"/>
                                    </p:animMotion>
                                  </p:childTnLst>
                                </p:cTn>
                              </p:par>
                              <p:par>
                                <p:cTn id="12" presetID="35" presetClass="path" presetSubtype="0" accel="50000" decel="50000" fill="hold" nodeType="withEffect">
                                  <p:stCondLst>
                                    <p:cond delay="0"/>
                                  </p:stCondLst>
                                  <p:childTnLst>
                                    <p:animMotion origin="layout" path="M 5E-6 4.44444E-6 L -0.14306 -0.00348 " pathEditMode="relative" rAng="0" ptsTypes="AA">
                                      <p:cBhvr>
                                        <p:cTn id="13" dur="2000" fill="hold"/>
                                        <p:tgtEl>
                                          <p:spTgt spid="2"/>
                                        </p:tgtEl>
                                        <p:attrNameLst>
                                          <p:attrName>ppt_x</p:attrName>
                                          <p:attrName>ppt_y</p:attrName>
                                        </p:attrNameLst>
                                      </p:cBhvr>
                                      <p:rCtr x="-7200" y="-200"/>
                                    </p:animMotion>
                                  </p:childTnLst>
                                </p:cTn>
                              </p:par>
                              <p:par>
                                <p:cTn id="14" presetID="42" presetClass="path" presetSubtype="0" accel="50000" decel="50000" fill="hold" grpId="0" nodeType="withEffect">
                                  <p:stCondLst>
                                    <p:cond delay="0"/>
                                  </p:stCondLst>
                                  <p:childTnLst>
                                    <p:animMotion origin="layout" path="M 0 0  L 0 0.33333  E" pathEditMode="relative" ptsTypes="">
                                      <p:cBhvr>
                                        <p:cTn id="15" dur="2000" fill="hold"/>
                                        <p:tgtEl>
                                          <p:spTgt spid="257030"/>
                                        </p:tgtEl>
                                        <p:attrNameLst>
                                          <p:attrName>ppt_x</p:attrName>
                                          <p:attrName>ppt_y</p:attrName>
                                        </p:attrNameLst>
                                      </p:cBhvr>
                                    </p:animMotion>
                                  </p:childTnLst>
                                </p:cTn>
                              </p:par>
                              <p:par>
                                <p:cTn id="16" presetID="1" presetClass="exit" presetSubtype="0" fill="hold" nodeType="withEffect">
                                  <p:stCondLst>
                                    <p:cond delay="0"/>
                                  </p:stCondLst>
                                  <p:childTnLst>
                                    <p:set>
                                      <p:cBhvr>
                                        <p:cTn id="17" dur="1" fill="hold">
                                          <p:stCondLst>
                                            <p:cond delay="0"/>
                                          </p:stCondLst>
                                        </p:cTn>
                                        <p:tgtEl>
                                          <p:spTgt spid="257032"/>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2000"/>
                                        <p:tgtEl>
                                          <p:spTgt spid="257031"/>
                                        </p:tgtEl>
                                      </p:cBhvr>
                                    </p:animEffect>
                                    <p:set>
                                      <p:cBhvr>
                                        <p:cTn id="20" dur="1" fill="hold">
                                          <p:stCondLst>
                                            <p:cond delay="1999"/>
                                          </p:stCondLst>
                                        </p:cTn>
                                        <p:tgtEl>
                                          <p:spTgt spid="257031"/>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57030"/>
                                        </p:tgtEl>
                                        <p:attrNameLst>
                                          <p:attrName>style.visibility</p:attrName>
                                        </p:attrNameLst>
                                      </p:cBhvr>
                                      <p:to>
                                        <p:strVal val="hidden"/>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64" presetClass="path" presetSubtype="0" accel="50000" decel="50000" fill="hold" grpId="1" nodeType="withEffect">
                                  <p:stCondLst>
                                    <p:cond delay="0"/>
                                  </p:stCondLst>
                                  <p:childTnLst>
                                    <p:animMotion origin="layout" path="M 0 0  L 0 -0.33333  E" pathEditMode="relative" ptsTypes="">
                                      <p:cBhvr>
                                        <p:cTn id="28" dur="2000" fill="hold"/>
                                        <p:tgtEl>
                                          <p:spTgt spid="16"/>
                                        </p:tgtEl>
                                        <p:attrNameLst>
                                          <p:attrName>ppt_x</p:attrName>
                                          <p:attrName>ppt_y</p:attrName>
                                        </p:attrNameLst>
                                      </p:cBhvr>
                                    </p:animMotion>
                                  </p:childTnLst>
                                </p:cTn>
                              </p:par>
                            </p:childTnLst>
                          </p:cTn>
                        </p:par>
                        <p:par>
                          <p:cTn id="29" fill="hold" nodeType="afterGroup">
                            <p:stCondLst>
                              <p:cond delay="2000"/>
                            </p:stCondLst>
                            <p:childTnLst>
                              <p:par>
                                <p:cTn id="30" presetID="63" presetClass="path" presetSubtype="0" accel="50000" decel="50000" fill="hold" nodeType="afterEffect">
                                  <p:stCondLst>
                                    <p:cond delay="0"/>
                                  </p:stCondLst>
                                  <p:childTnLst>
                                    <p:animMotion origin="layout" path="M -0.14306 -0.00348 L -0.08004 -0.00348 " pathEditMode="relative" rAng="0" ptsTypes="AA">
                                      <p:cBhvr>
                                        <p:cTn id="31" dur="2000" fill="hold"/>
                                        <p:tgtEl>
                                          <p:spTgt spid="2"/>
                                        </p:tgtEl>
                                        <p:attrNameLst>
                                          <p:attrName>ppt_x</p:attrName>
                                          <p:attrName>ppt_y</p:attrName>
                                        </p:attrNameLst>
                                      </p:cBhvr>
                                      <p:rCtr x="3100" y="0"/>
                                    </p:animMotion>
                                  </p:childTnLst>
                                </p:cTn>
                              </p:par>
                              <p:par>
                                <p:cTn id="32" presetID="35" presetClass="path" presetSubtype="0" accel="50000" decel="50000" fill="hold" nodeType="withEffect">
                                  <p:stCondLst>
                                    <p:cond delay="0"/>
                                  </p:stCondLst>
                                  <p:childTnLst>
                                    <p:animMotion origin="layout" path="M 0.14966 -0.00532 L 0.10261 -0.00578 " pathEditMode="relative" rAng="0" ptsTypes="AA">
                                      <p:cBhvr>
                                        <p:cTn id="33" dur="2000" fill="hold"/>
                                        <p:tgtEl>
                                          <p:spTgt spid="3"/>
                                        </p:tgtEl>
                                        <p:attrNameLst>
                                          <p:attrName>ppt_x</p:attrName>
                                          <p:attrName>ppt_y</p:attrName>
                                        </p:attrNameLst>
                                      </p:cBhvr>
                                      <p:rCtr x="-24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1" grpId="0"/>
      <p:bldP spid="257030" grpId="0"/>
      <p:bldP spid="257030" grpId="1"/>
      <p:bldP spid="16" grpId="0"/>
      <p:bldP spid="1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itle 1"/>
          <p:cNvSpPr>
            <a:spLocks noGrp="1"/>
          </p:cNvSpPr>
          <p:nvPr>
            <p:ph type="title"/>
          </p:nvPr>
        </p:nvSpPr>
        <p:spPr/>
        <p:txBody>
          <a:bodyPr/>
          <a:lstStyle/>
          <a:p>
            <a:r>
              <a:rPr lang="en-GB" altLang="en-US" smtClean="0"/>
              <a:t>Letting go of the past</a:t>
            </a:r>
          </a:p>
        </p:txBody>
      </p:sp>
      <p:sp>
        <p:nvSpPr>
          <p:cNvPr id="172035" name="Content Placeholder 2"/>
          <p:cNvSpPr>
            <a:spLocks noGrp="1"/>
          </p:cNvSpPr>
          <p:nvPr>
            <p:ph idx="1"/>
          </p:nvPr>
        </p:nvSpPr>
        <p:spPr/>
        <p:txBody>
          <a:bodyPr/>
          <a:lstStyle/>
          <a:p>
            <a:r>
              <a:rPr lang="en-GB" altLang="en-US" sz="2400"/>
              <a:t>Be aware of what belongs in the past and what in the present – deal with the present; let go of the past</a:t>
            </a:r>
          </a:p>
          <a:p>
            <a:r>
              <a:rPr lang="en-GB" altLang="en-US" sz="2400"/>
              <a:t>Brooding about it – going over past wrongs will only keep you stressed and angry</a:t>
            </a:r>
          </a:p>
          <a:p>
            <a:r>
              <a:rPr lang="en-GB" altLang="en-US" sz="2400"/>
              <a:t>Confronting people rarely works – they won’t remember it the way you do!</a:t>
            </a:r>
          </a:p>
          <a:p>
            <a:r>
              <a:rPr lang="en-GB" altLang="en-US" sz="2400"/>
              <a:t>However, the fact you know it was wrong means you know you had a right to better</a:t>
            </a:r>
          </a:p>
          <a:p>
            <a:r>
              <a:rPr lang="en-GB" altLang="en-US" sz="2400"/>
              <a:t>This gives you strength</a:t>
            </a:r>
          </a:p>
          <a:p>
            <a:r>
              <a:rPr lang="en-GB" altLang="en-US" sz="2400"/>
              <a:t>Use that strength to take your life forward in the present (if nothing else this will show that you were not beaten by it).</a:t>
            </a:r>
          </a:p>
        </p:txBody>
      </p:sp>
    </p:spTree>
    <p:extLst>
      <p:ext uri="{BB962C8B-B14F-4D97-AF65-F5344CB8AC3E}">
        <p14:creationId xmlns:p14="http://schemas.microsoft.com/office/powerpoint/2010/main" val="3247150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Title 1"/>
          <p:cNvSpPr>
            <a:spLocks noGrp="1"/>
          </p:cNvSpPr>
          <p:nvPr>
            <p:ph type="title"/>
          </p:nvPr>
        </p:nvSpPr>
        <p:spPr/>
        <p:txBody>
          <a:bodyPr/>
          <a:lstStyle/>
          <a:p>
            <a:r>
              <a:rPr lang="en-GB" altLang="en-US" smtClean="0"/>
              <a:t>Before Next Time</a:t>
            </a:r>
          </a:p>
        </p:txBody>
      </p:sp>
      <p:sp>
        <p:nvSpPr>
          <p:cNvPr id="113667" name="Content Placeholder 2"/>
          <p:cNvSpPr>
            <a:spLocks noGrp="1"/>
          </p:cNvSpPr>
          <p:nvPr>
            <p:ph idx="1"/>
          </p:nvPr>
        </p:nvSpPr>
        <p:spPr/>
        <p:txBody>
          <a:bodyPr/>
          <a:lstStyle/>
          <a:p>
            <a:pPr>
              <a:defRPr/>
            </a:pPr>
            <a:r>
              <a:rPr lang="en-GB" altLang="en-US" dirty="0" smtClean="0"/>
              <a:t>Continue monitoring anger situations with attention to  </a:t>
            </a:r>
          </a:p>
          <a:p>
            <a:pPr>
              <a:defRPr/>
            </a:pPr>
            <a:r>
              <a:rPr lang="en-GB" altLang="en-US" dirty="0" smtClean="0"/>
              <a:t>Your personal rules</a:t>
            </a:r>
          </a:p>
          <a:p>
            <a:pPr>
              <a:defRPr/>
            </a:pPr>
            <a:r>
              <a:rPr lang="en-GB" altLang="en-US" dirty="0" smtClean="0"/>
              <a:t>The past getting in the way of the present</a:t>
            </a:r>
          </a:p>
          <a:p>
            <a:pPr>
              <a:defRPr/>
            </a:pPr>
            <a:r>
              <a:rPr lang="en-GB" altLang="en-US" dirty="0" smtClean="0"/>
              <a:t>Practice tolerating </a:t>
            </a:r>
            <a:r>
              <a:rPr lang="en-GB" altLang="en-US" dirty="0" err="1" smtClean="0"/>
              <a:t>unsatisfactoriness</a:t>
            </a:r>
            <a:r>
              <a:rPr lang="en-GB" altLang="en-US" dirty="0" smtClean="0"/>
              <a:t> and putting the past in the past.</a:t>
            </a:r>
          </a:p>
          <a:p>
            <a:pPr>
              <a:defRPr/>
            </a:pPr>
            <a:r>
              <a:rPr lang="en-GB" dirty="0"/>
              <a:t>How do you feel </a:t>
            </a:r>
            <a:r>
              <a:rPr lang="en-GB" dirty="0" smtClean="0"/>
              <a:t>about </a:t>
            </a:r>
            <a:r>
              <a:rPr lang="en-GB" dirty="0"/>
              <a:t>approaching end of the </a:t>
            </a:r>
            <a:r>
              <a:rPr lang="en-GB" dirty="0" smtClean="0"/>
              <a:t>course next week?</a:t>
            </a:r>
            <a:endParaRPr lang="en-GB" dirty="0"/>
          </a:p>
          <a:p>
            <a:pPr marL="0" indent="0">
              <a:buNone/>
              <a:defRPr/>
            </a:pPr>
            <a:r>
              <a:rPr lang="en-GB" dirty="0"/>
              <a:t> </a:t>
            </a:r>
          </a:p>
          <a:p>
            <a:pPr marL="0" indent="0">
              <a:buNone/>
              <a:defRPr/>
            </a:pPr>
            <a:r>
              <a:rPr lang="en-GB" dirty="0"/>
              <a:t> </a:t>
            </a:r>
          </a:p>
          <a:p>
            <a:pPr>
              <a:defRPr/>
            </a:pPr>
            <a:endParaRPr lang="en-GB" altLang="en-US" dirty="0" smtClean="0"/>
          </a:p>
          <a:p>
            <a:pPr marL="0" indent="0">
              <a:buNone/>
              <a:defRPr/>
            </a:pPr>
            <a:endParaRPr lang="en-GB" altLang="en-US" dirty="0" smtClean="0"/>
          </a:p>
        </p:txBody>
      </p:sp>
    </p:spTree>
    <p:extLst>
      <p:ext uri="{BB962C8B-B14F-4D97-AF65-F5344CB8AC3E}">
        <p14:creationId xmlns:p14="http://schemas.microsoft.com/office/powerpoint/2010/main" val="37979675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929</Words>
  <Application>Microsoft Office PowerPoint</Application>
  <PresentationFormat>Widescreen</PresentationFormat>
  <Paragraphs>95</Paragraphs>
  <Slides>9</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Microsoft YaHei</vt:lpstr>
      <vt:lpstr>Arial</vt:lpstr>
      <vt:lpstr>Arial Unicode MS</vt:lpstr>
      <vt:lpstr>Calibri</vt:lpstr>
      <vt:lpstr>Calibri Light</vt:lpstr>
      <vt:lpstr>Palatino Linotype</vt:lpstr>
      <vt:lpstr>Times New Roman</vt:lpstr>
      <vt:lpstr>Office Theme</vt:lpstr>
      <vt:lpstr>DEALING WITH ANGER &amp; FRUSTRATION   A GROUP PROGRAMME</vt:lpstr>
      <vt:lpstr>Feedback from monitoring</vt:lpstr>
      <vt:lpstr>Return to your anger thoughts</vt:lpstr>
      <vt:lpstr>Questions to ask</vt:lpstr>
      <vt:lpstr>Using the rules flexibly</vt:lpstr>
      <vt:lpstr>Putting the Past in the Past</vt:lpstr>
      <vt:lpstr>   </vt:lpstr>
      <vt:lpstr>Letting go of the past</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A GROUP PROGRAMME</dc:title>
  <dc:creator>Clarke, Isabel</dc:creator>
  <cp:lastModifiedBy>Clarke, Isabel</cp:lastModifiedBy>
  <cp:revision>2</cp:revision>
  <dcterms:created xsi:type="dcterms:W3CDTF">2021-07-13T07:56:52Z</dcterms:created>
  <dcterms:modified xsi:type="dcterms:W3CDTF">2021-07-13T07:57:27Z</dcterms:modified>
</cp:coreProperties>
</file>