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67" r:id="rId3"/>
    <p:sldId id="259" r:id="rId4"/>
    <p:sldId id="260" r:id="rId5"/>
    <p:sldId id="261" r:id="rId6"/>
    <p:sldId id="262" r:id="rId7"/>
    <p:sldId id="263" r:id="rId8"/>
    <p:sldId id="264" r:id="rId9"/>
    <p:sldId id="268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BD7F4-4A0A-44EB-8C75-2423B45CAD7F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FFE6DB-1A72-4EFE-BAC7-AEEAF2BB64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5504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fld id="{B01E647C-5508-4410-9483-334AD92522F9}" type="slidenum">
              <a:rPr lang="en-GB" altLang="en-US" smtClean="0"/>
              <a:pPr/>
              <a:t>1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434699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altLang="en-US" smtClean="0"/>
              <a:t> </a:t>
            </a:r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fld id="{D32E3808-579A-4E39-8A63-E9A21DD5E087}" type="slidenum">
              <a:rPr lang="en-GB" altLang="en-US" smtClean="0"/>
              <a:pPr/>
              <a:t>2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283209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smtClean="0"/>
              <a:t>Choose an example from the homework where No would be the answer  and work it through on the flip chart or on the template online.</a:t>
            </a:r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fld id="{726A81B6-5BA4-46C4-AA88-EE3C9789B39B}" type="slidenum">
              <a:rPr lang="en-GB" altLang="en-US" smtClean="0"/>
              <a:pPr/>
              <a:t>3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395189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smtClean="0"/>
              <a:t>Work through one or two of the examples brought in the homework on a flipchart. Go onto the next slide for the problem solving.</a:t>
            </a: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fld id="{CA94F58F-2876-4413-9B13-803C0E8C17A7}" type="slidenum">
              <a:rPr lang="en-GB" altLang="en-US" smtClean="0"/>
              <a:pPr/>
              <a:t>5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898465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smtClean="0"/>
              <a:t>Explain the importance of getting a clear picture of the problem and what you want to achieve. </a:t>
            </a:r>
          </a:p>
          <a:p>
            <a:pPr eaLnBrk="1" hangingPunct="1"/>
            <a:r>
              <a:rPr lang="en-GB" altLang="en-US" smtClean="0"/>
              <a:t>Brainstorm: allow the mind to range freely here – the solutions can be as outlandish as you like at this stage. This is an exercise in flexible, out of the box, thinking.</a:t>
            </a:r>
          </a:p>
          <a:p>
            <a:pPr eaLnBrk="1" hangingPunct="1"/>
            <a:r>
              <a:rPr lang="en-GB" altLang="en-US" smtClean="0"/>
              <a:t>The pros and cons will help to narrow it down.</a:t>
            </a:r>
          </a:p>
          <a:p>
            <a:pPr eaLnBrk="1" hangingPunct="1"/>
            <a:r>
              <a:rPr lang="en-GB" altLang="en-US" smtClean="0"/>
              <a:t>They can be ranked or rated, which will suggest the most viable of the solutions (it is possible to go with more than one if they support each other.</a:t>
            </a:r>
          </a:p>
          <a:p>
            <a:pPr eaLnBrk="1" hangingPunct="1"/>
            <a:r>
              <a:rPr lang="en-GB" altLang="en-US" smtClean="0"/>
              <a:t>Choose one or two options to go with.</a:t>
            </a:r>
          </a:p>
          <a:p>
            <a:pPr eaLnBrk="1" hangingPunct="1"/>
            <a:r>
              <a:rPr lang="en-GB" altLang="en-US" smtClean="0"/>
              <a:t>Be clear about the next steps. What? When? Where?</a:t>
            </a:r>
          </a:p>
          <a:p>
            <a:pPr eaLnBrk="1" hangingPunct="1"/>
            <a:r>
              <a:rPr lang="en-GB" altLang="en-US" smtClean="0"/>
              <a:t> </a:t>
            </a:r>
          </a:p>
          <a:p>
            <a:pPr eaLnBrk="1" hangingPunct="1"/>
            <a:endParaRPr lang="en-GB" alt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fld id="{35B5B225-9B46-4B73-B1E4-2432CE53500A}" type="slidenum">
              <a:rPr lang="en-GB" altLang="en-US" smtClean="0"/>
              <a:pPr/>
              <a:t>6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9571457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dirty="0" smtClean="0"/>
              <a:t> A reminder of an important point</a:t>
            </a:r>
            <a:endParaRPr lang="en-GB" altLang="en-US" dirty="0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fld id="{CDCB61EB-70AD-4119-B457-5D5586941EFA}" type="slidenum">
              <a:rPr lang="en-GB" altLang="en-US" smtClean="0"/>
              <a:pPr/>
              <a:t>9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481753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BAC5-90AF-4EE9-86DC-B7D1766EDFC2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BE293-E149-4F5C-B464-FB1D129CAC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1932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BAC5-90AF-4EE9-86DC-B7D1766EDFC2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BE293-E149-4F5C-B464-FB1D129CAC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48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BAC5-90AF-4EE9-86DC-B7D1766EDFC2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BE293-E149-4F5C-B464-FB1D129CAC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115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BAC5-90AF-4EE9-86DC-B7D1766EDFC2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BE293-E149-4F5C-B464-FB1D129CAC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045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BAC5-90AF-4EE9-86DC-B7D1766EDFC2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BE293-E149-4F5C-B464-FB1D129CAC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9524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BAC5-90AF-4EE9-86DC-B7D1766EDFC2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BE293-E149-4F5C-B464-FB1D129CAC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9361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BAC5-90AF-4EE9-86DC-B7D1766EDFC2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BE293-E149-4F5C-B464-FB1D129CAC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2269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BAC5-90AF-4EE9-86DC-B7D1766EDFC2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BE293-E149-4F5C-B464-FB1D129CAC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5542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BAC5-90AF-4EE9-86DC-B7D1766EDFC2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BE293-E149-4F5C-B464-FB1D129CAC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7164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BAC5-90AF-4EE9-86DC-B7D1766EDFC2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BE293-E149-4F5C-B464-FB1D129CAC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596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ABAC5-90AF-4EE9-86DC-B7D1766EDFC2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BE293-E149-4F5C-B464-FB1D129CAC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9610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2000">
              <a:srgbClr val="66FFCC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ABAC5-90AF-4EE9-86DC-B7D1766EDFC2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2BE293-E149-4F5C-B464-FB1D129CAC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6578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GB" sz="4000" b="1" dirty="0">
                <a:solidFill>
                  <a:schemeClr val="accent6">
                    <a:lumMod val="75000"/>
                  </a:schemeClr>
                </a:solidFill>
              </a:rPr>
              <a:t>DEALING WITH ANGER &amp; FRUSTRATION  </a:t>
            </a:r>
            <a:br>
              <a:rPr lang="en-GB" sz="40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GB" sz="4000" b="1" dirty="0">
                <a:solidFill>
                  <a:schemeClr val="accent6">
                    <a:lumMod val="75000"/>
                  </a:schemeClr>
                </a:solidFill>
              </a:rPr>
              <a:t>A GROUP PROGRAMME</a:t>
            </a:r>
            <a:endParaRPr lang="en-GB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6019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smtClean="0"/>
              <a:t>Session 5</a:t>
            </a:r>
          </a:p>
          <a:p>
            <a:r>
              <a:rPr lang="en-GB" altLang="en-US" smtClean="0"/>
              <a:t> Thinking about Anger</a:t>
            </a:r>
          </a:p>
          <a:p>
            <a:r>
              <a:rPr lang="en-GB" altLang="en-US" smtClean="0"/>
              <a:t> </a:t>
            </a:r>
          </a:p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064542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Before Next Time</a:t>
            </a:r>
          </a:p>
        </p:txBody>
      </p:sp>
      <p:sp>
        <p:nvSpPr>
          <p:cNvPr id="1013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/>
              <a:t>Continue monitoring anger situations</a:t>
            </a:r>
          </a:p>
          <a:p>
            <a:r>
              <a:rPr lang="en-GB" altLang="en-US" smtClean="0"/>
              <a:t>Work through one using the flow chart and problem solving.</a:t>
            </a:r>
          </a:p>
          <a:p>
            <a:r>
              <a:rPr lang="en-GB" altLang="en-US" smtClean="0"/>
              <a:t>Look into activities to discharge excess anger into.</a:t>
            </a:r>
          </a:p>
        </p:txBody>
      </p:sp>
    </p:spTree>
    <p:extLst>
      <p:ext uri="{BB962C8B-B14F-4D97-AF65-F5344CB8AC3E}">
        <p14:creationId xmlns:p14="http://schemas.microsoft.com/office/powerpoint/2010/main" val="4206837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Feedback from monitoring</a:t>
            </a:r>
          </a:p>
        </p:txBody>
      </p:sp>
      <p:sp>
        <p:nvSpPr>
          <p:cNvPr id="88067" name="Content Placeholder 2"/>
          <p:cNvSpPr>
            <a:spLocks noGrp="1"/>
          </p:cNvSpPr>
          <p:nvPr>
            <p:ph idx="1"/>
          </p:nvPr>
        </p:nvSpPr>
        <p:spPr>
          <a:xfrm>
            <a:off x="1847850" y="1773238"/>
            <a:ext cx="8229600" cy="4525962"/>
          </a:xfrm>
        </p:spPr>
        <p:txBody>
          <a:bodyPr/>
          <a:lstStyle/>
          <a:p>
            <a:r>
              <a:rPr lang="en-GB" altLang="en-US" dirty="0" smtClean="0"/>
              <a:t>Examples of anger situations over the week?</a:t>
            </a:r>
          </a:p>
          <a:p>
            <a:r>
              <a:rPr lang="en-GB" altLang="en-US" dirty="0" smtClean="0"/>
              <a:t> Progress or challenges with using immediate coping</a:t>
            </a:r>
          </a:p>
          <a:p>
            <a:r>
              <a:rPr lang="en-GB" altLang="en-US" dirty="0" smtClean="0"/>
              <a:t>What choices were made?</a:t>
            </a:r>
          </a:p>
          <a:p>
            <a:r>
              <a:rPr lang="en-GB" altLang="en-US" dirty="0" smtClean="0"/>
              <a:t>Examples of discharging anger?</a:t>
            </a:r>
          </a:p>
        </p:txBody>
      </p:sp>
    </p:spTree>
    <p:extLst>
      <p:ext uri="{BB962C8B-B14F-4D97-AF65-F5344CB8AC3E}">
        <p14:creationId xmlns:p14="http://schemas.microsoft.com/office/powerpoint/2010/main" val="25126852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What is my anger telling me?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417639"/>
            <a:ext cx="8229600" cy="4708525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You might want to ignore your anger – but it could be telling you something important</a:t>
            </a:r>
          </a:p>
          <a:p>
            <a:pPr>
              <a:defRPr/>
            </a:pPr>
            <a:r>
              <a:rPr lang="en-GB" sz="2400" dirty="0"/>
              <a:t>Once you have used that immediate coping mechanism (bringing self mindfully into the present/breathing </a:t>
            </a:r>
            <a:r>
              <a:rPr lang="en-GB" sz="2400" dirty="0" err="1"/>
              <a:t>etc</a:t>
            </a:r>
            <a:r>
              <a:rPr lang="en-GB" sz="2400" dirty="0"/>
              <a:t>) you will be in Wise Mind and able to work that out</a:t>
            </a:r>
          </a:p>
          <a:p>
            <a:pPr>
              <a:defRPr/>
            </a:pPr>
            <a:r>
              <a:rPr lang="en-GB" sz="2400" dirty="0"/>
              <a:t>Ask it – Is there something wrong with the situation?</a:t>
            </a:r>
          </a:p>
          <a:p>
            <a:pPr>
              <a:defRPr/>
            </a:pPr>
            <a:r>
              <a:rPr lang="en-GB" sz="2400" dirty="0"/>
              <a:t>If the answer is ‘No’ – it might be about how you are thinking about the situation – we will deal with that later</a:t>
            </a:r>
          </a:p>
          <a:p>
            <a:pPr>
              <a:defRPr/>
            </a:pPr>
            <a:r>
              <a:rPr lang="en-GB" sz="2400" dirty="0"/>
              <a:t>Or it might be that there is something wrong with the situation – but you are powerless to do anything about it</a:t>
            </a:r>
          </a:p>
          <a:p>
            <a:pPr marL="0" indent="0">
              <a:buNone/>
              <a:defRPr/>
            </a:pPr>
            <a:r>
              <a:rPr lang="en-GB" sz="2400" dirty="0"/>
              <a:t>In all those cases you need to discharge that anger safely – we will come to that</a:t>
            </a:r>
          </a:p>
          <a:p>
            <a:pPr>
              <a:defRPr/>
            </a:pPr>
            <a:endParaRPr lang="en-GB" sz="2400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9105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/>
              <a:t>Putting the energy of the anger to good use</a:t>
            </a:r>
          </a:p>
        </p:txBody>
      </p:sp>
      <p:sp>
        <p:nvSpPr>
          <p:cNvPr id="921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/>
              <a:t>If the answer is Yes –  and there is something I can do about the situation</a:t>
            </a:r>
          </a:p>
          <a:p>
            <a:r>
              <a:rPr lang="en-GB" altLang="en-US"/>
              <a:t>Check that whether it really is that important (remember, Emotion Mind gets things out of proportion)</a:t>
            </a:r>
          </a:p>
          <a:p>
            <a:r>
              <a:rPr lang="en-GB" altLang="en-US"/>
              <a:t>Use your reasonable mind to problem solve towards a solution (come back to that)</a:t>
            </a:r>
          </a:p>
          <a:p>
            <a:r>
              <a:rPr lang="en-GB" altLang="en-US"/>
              <a:t>Now you can use the energy and courage that your anger gives you by getting your body ready for action to put that solution into effect</a:t>
            </a:r>
          </a:p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874968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829176" y="677863"/>
            <a:ext cx="3095625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3187" name="TextBox 4"/>
          <p:cNvSpPr txBox="1">
            <a:spLocks noChangeArrowheads="1"/>
          </p:cNvSpPr>
          <p:nvPr/>
        </p:nvSpPr>
        <p:spPr bwMode="auto">
          <a:xfrm>
            <a:off x="4757739" y="650875"/>
            <a:ext cx="3125787" cy="922338"/>
          </a:xfrm>
          <a:prstGeom prst="rect">
            <a:avLst/>
          </a:prstGeom>
          <a:noFill/>
          <a:ln w="444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/>
              <a:t>ANGER!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/>
              <a:t> What is it telling me?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/>
              <a:t>Something wrong?</a:t>
            </a:r>
          </a:p>
        </p:txBody>
      </p:sp>
      <p:sp>
        <p:nvSpPr>
          <p:cNvPr id="6" name="Rectangle 5"/>
          <p:cNvSpPr/>
          <p:nvPr/>
        </p:nvSpPr>
        <p:spPr>
          <a:xfrm>
            <a:off x="4295776" y="1989139"/>
            <a:ext cx="2447925" cy="935037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3189" name="TextBox 6"/>
          <p:cNvSpPr txBox="1">
            <a:spLocks noChangeArrowheads="1"/>
          </p:cNvSpPr>
          <p:nvPr/>
        </p:nvSpPr>
        <p:spPr bwMode="auto">
          <a:xfrm>
            <a:off x="4440238" y="1989138"/>
            <a:ext cx="20875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/>
              <a:t>Something wrong with the situation?</a:t>
            </a:r>
          </a:p>
        </p:txBody>
      </p:sp>
      <p:sp>
        <p:nvSpPr>
          <p:cNvPr id="8" name="Rectangle 7"/>
          <p:cNvSpPr/>
          <p:nvPr/>
        </p:nvSpPr>
        <p:spPr>
          <a:xfrm>
            <a:off x="7924801" y="2895600"/>
            <a:ext cx="2347913" cy="8207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8089901" y="2895601"/>
            <a:ext cx="2132013" cy="923925"/>
          </a:xfrm>
          <a:prstGeom prst="rect">
            <a:avLst/>
          </a:prstGeom>
          <a:noFill/>
          <a:ln w="44450"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dirty="0"/>
              <a:t>Is there anything I  can do about the situation?</a:t>
            </a:r>
          </a:p>
        </p:txBody>
      </p:sp>
      <p:sp>
        <p:nvSpPr>
          <p:cNvPr id="93192" name="TextBox 9"/>
          <p:cNvSpPr txBox="1">
            <a:spLocks noChangeArrowheads="1"/>
          </p:cNvSpPr>
          <p:nvPr/>
        </p:nvSpPr>
        <p:spPr bwMode="auto">
          <a:xfrm>
            <a:off x="8543926" y="3944939"/>
            <a:ext cx="8175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rgbClr val="C00000"/>
                </a:solidFill>
              </a:rPr>
              <a:t>YES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924801" y="4416425"/>
            <a:ext cx="2232025" cy="914400"/>
          </a:xfrm>
          <a:prstGeom prst="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3194" name="TextBox 11"/>
          <p:cNvSpPr txBox="1">
            <a:spLocks noChangeArrowheads="1"/>
          </p:cNvSpPr>
          <p:nvPr/>
        </p:nvSpPr>
        <p:spPr bwMode="auto">
          <a:xfrm>
            <a:off x="7883525" y="4516438"/>
            <a:ext cx="2882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/>
              <a:t>Is it really worth bothering about?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958139" y="5732463"/>
            <a:ext cx="2198687" cy="7921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91476" y="5789613"/>
            <a:ext cx="2098675" cy="646112"/>
          </a:xfrm>
          <a:prstGeom prst="rect">
            <a:avLst/>
          </a:prstGeom>
          <a:noFill/>
          <a:ln w="63500"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dirty="0"/>
              <a:t>Problem solve a solution</a:t>
            </a:r>
          </a:p>
        </p:txBody>
      </p:sp>
      <p:sp>
        <p:nvSpPr>
          <p:cNvPr id="93197" name="TextBox 14"/>
          <p:cNvSpPr txBox="1">
            <a:spLocks noChangeArrowheads="1"/>
          </p:cNvSpPr>
          <p:nvPr/>
        </p:nvSpPr>
        <p:spPr bwMode="auto">
          <a:xfrm>
            <a:off x="7032625" y="2635250"/>
            <a:ext cx="615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rgbClr val="C00000"/>
                </a:solidFill>
              </a:rPr>
              <a:t>YES</a:t>
            </a:r>
          </a:p>
        </p:txBody>
      </p:sp>
      <p:sp>
        <p:nvSpPr>
          <p:cNvPr id="93198" name="TextBox 15"/>
          <p:cNvSpPr txBox="1">
            <a:spLocks noChangeArrowheads="1"/>
          </p:cNvSpPr>
          <p:nvPr/>
        </p:nvSpPr>
        <p:spPr bwMode="auto">
          <a:xfrm>
            <a:off x="8688388" y="5356225"/>
            <a:ext cx="673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rgbClr val="C00000"/>
                </a:solidFill>
              </a:rPr>
              <a:t>YES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6743701" y="2895600"/>
            <a:ext cx="360363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464426" y="2924176"/>
            <a:ext cx="460375" cy="28892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endCxn id="93192" idx="0"/>
          </p:cNvCxnSpPr>
          <p:nvPr/>
        </p:nvCxnSpPr>
        <p:spPr>
          <a:xfrm>
            <a:off x="8832850" y="3716338"/>
            <a:ext cx="120650" cy="2286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9120188" y="4149725"/>
            <a:ext cx="241300" cy="2667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9361488" y="5356225"/>
            <a:ext cx="190500" cy="3762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204" name="TextBox 27"/>
          <p:cNvSpPr txBox="1">
            <a:spLocks noChangeArrowheads="1"/>
          </p:cNvSpPr>
          <p:nvPr/>
        </p:nvSpPr>
        <p:spPr bwMode="auto">
          <a:xfrm>
            <a:off x="3000375" y="2635250"/>
            <a:ext cx="7191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rgbClr val="000000"/>
                </a:solidFill>
              </a:rPr>
              <a:t>NO</a:t>
            </a:r>
          </a:p>
        </p:txBody>
      </p:sp>
      <p:sp>
        <p:nvSpPr>
          <p:cNvPr id="29" name="Oval 28"/>
          <p:cNvSpPr/>
          <p:nvPr/>
        </p:nvSpPr>
        <p:spPr>
          <a:xfrm>
            <a:off x="4170364" y="4416425"/>
            <a:ext cx="1995487" cy="2108200"/>
          </a:xfrm>
          <a:prstGeom prst="ellipse">
            <a:avLst/>
          </a:pr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3206" name="TextBox 29"/>
          <p:cNvSpPr txBox="1">
            <a:spLocks noChangeArrowheads="1"/>
          </p:cNvSpPr>
          <p:nvPr/>
        </p:nvSpPr>
        <p:spPr bwMode="auto">
          <a:xfrm>
            <a:off x="4440238" y="4724401"/>
            <a:ext cx="1630362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/>
              <a:t>PUT THE ANGER INTO EFFECTIVE ACTION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 flipH="1" flipV="1">
            <a:off x="6165850" y="5805489"/>
            <a:ext cx="1758950" cy="574675"/>
          </a:xfrm>
          <a:prstGeom prst="straightConnector1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2063750" y="3305176"/>
            <a:ext cx="2281238" cy="13874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4" name="TextBox 33"/>
          <p:cNvSpPr txBox="1"/>
          <p:nvPr/>
        </p:nvSpPr>
        <p:spPr>
          <a:xfrm>
            <a:off x="2063751" y="3373438"/>
            <a:ext cx="2232025" cy="1200150"/>
          </a:xfrm>
          <a:prstGeom prst="rect">
            <a:avLst/>
          </a:prstGeom>
          <a:noFill/>
          <a:ln w="47625">
            <a:solidFill>
              <a:schemeClr val="accent1">
                <a:shade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GB" dirty="0"/>
              <a:t>Discharge the anger safely – put it into something physical or creative </a:t>
            </a:r>
          </a:p>
        </p:txBody>
      </p:sp>
      <p:cxnSp>
        <p:nvCxnSpPr>
          <p:cNvPr id="36" name="Straight Arrow Connector 35"/>
          <p:cNvCxnSpPr>
            <a:endCxn id="93204" idx="0"/>
          </p:cNvCxnSpPr>
          <p:nvPr/>
        </p:nvCxnSpPr>
        <p:spPr>
          <a:xfrm flipH="1">
            <a:off x="3359150" y="2276476"/>
            <a:ext cx="865188" cy="35877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93204" idx="1"/>
          </p:cNvCxnSpPr>
          <p:nvPr/>
        </p:nvCxnSpPr>
        <p:spPr>
          <a:xfrm>
            <a:off x="3000375" y="2819400"/>
            <a:ext cx="0" cy="5540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212" name="TextBox 42"/>
          <p:cNvSpPr txBox="1">
            <a:spLocks noChangeArrowheads="1"/>
          </p:cNvSpPr>
          <p:nvPr/>
        </p:nvSpPr>
        <p:spPr bwMode="auto">
          <a:xfrm>
            <a:off x="6119813" y="3898900"/>
            <a:ext cx="984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rgbClr val="000000"/>
                </a:solidFill>
              </a:rPr>
              <a:t>NO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 flipH="1">
            <a:off x="6743700" y="3716338"/>
            <a:ext cx="1181100" cy="2286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93194" idx="1"/>
          </p:cNvCxnSpPr>
          <p:nvPr/>
        </p:nvCxnSpPr>
        <p:spPr>
          <a:xfrm flipH="1" flipV="1">
            <a:off x="6888163" y="4149726"/>
            <a:ext cx="995362" cy="669925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93212" idx="1"/>
          </p:cNvCxnSpPr>
          <p:nvPr/>
        </p:nvCxnSpPr>
        <p:spPr>
          <a:xfrm flipH="1" flipV="1">
            <a:off x="4440239" y="3819526"/>
            <a:ext cx="1679575" cy="265113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endCxn id="93189" idx="0"/>
          </p:cNvCxnSpPr>
          <p:nvPr/>
        </p:nvCxnSpPr>
        <p:spPr>
          <a:xfrm flipH="1">
            <a:off x="5483226" y="1616076"/>
            <a:ext cx="36513" cy="373063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217" name="TextBox 54"/>
          <p:cNvSpPr txBox="1">
            <a:spLocks noChangeArrowheads="1"/>
          </p:cNvSpPr>
          <p:nvPr/>
        </p:nvSpPr>
        <p:spPr bwMode="auto">
          <a:xfrm>
            <a:off x="1771651" y="333375"/>
            <a:ext cx="25241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/>
              <a:t>WHAT IS MY ANGER TELLING ME?</a:t>
            </a:r>
          </a:p>
        </p:txBody>
      </p:sp>
    </p:spTree>
    <p:extLst>
      <p:ext uri="{BB962C8B-B14F-4D97-AF65-F5344CB8AC3E}">
        <p14:creationId xmlns:p14="http://schemas.microsoft.com/office/powerpoint/2010/main" val="18231507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919288" y="1844675"/>
          <a:ext cx="8424862" cy="3587750"/>
        </p:xfrm>
        <a:graphic>
          <a:graphicData uri="http://schemas.openxmlformats.org/drawingml/2006/table">
            <a:tbl>
              <a:tblPr/>
              <a:tblGrid>
                <a:gridCol w="31182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7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76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12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05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latin typeface="Calibri"/>
                          <a:ea typeface="Calibri"/>
                          <a:cs typeface="Arial"/>
                        </a:rPr>
                        <a:t>SUGGESTED SOLUTION</a:t>
                      </a: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latin typeface="Calibri"/>
                          <a:ea typeface="Calibri"/>
                          <a:cs typeface="Arial"/>
                        </a:rPr>
                        <a:t>PROS</a:t>
                      </a: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latin typeface="Calibri"/>
                          <a:ea typeface="Calibri"/>
                          <a:cs typeface="Arial"/>
                        </a:rPr>
                        <a:t>CONS</a:t>
                      </a: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GB" sz="2000" dirty="0">
                          <a:latin typeface="Calibri"/>
                          <a:ea typeface="Calibri"/>
                          <a:cs typeface="Arial"/>
                        </a:rPr>
                        <a:t>RATING</a:t>
                      </a: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66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07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39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36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0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15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GB" sz="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0518" marR="405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5276" name="Rectangle 1"/>
          <p:cNvSpPr>
            <a:spLocks noChangeArrowheads="1"/>
          </p:cNvSpPr>
          <p:nvPr/>
        </p:nvSpPr>
        <p:spPr bwMode="auto">
          <a:xfrm rot="10800000" flipV="1">
            <a:off x="1919289" y="1363663"/>
            <a:ext cx="23764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ea typeface="Calibri" panose="020F0502020204030204" pitchFamily="34" charset="0"/>
                <a:cs typeface="Arial" panose="020B0604020202020204" pitchFamily="34" charset="0"/>
              </a:rPr>
              <a:t>BRAINSTORM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5277" name="TextBox 2"/>
          <p:cNvSpPr txBox="1">
            <a:spLocks noChangeArrowheads="1"/>
          </p:cNvSpPr>
          <p:nvPr/>
        </p:nvSpPr>
        <p:spPr bwMode="auto">
          <a:xfrm flipH="1">
            <a:off x="1919289" y="260351"/>
            <a:ext cx="85693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/>
              <a:t>PROBLEM SOLVING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en-US" sz="1800"/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/>
              <a:t>1. Describe the problem clearly along with what the solution would look like. </a:t>
            </a:r>
          </a:p>
        </p:txBody>
      </p:sp>
      <p:sp>
        <p:nvSpPr>
          <p:cNvPr id="95278" name="TextBox 4"/>
          <p:cNvSpPr txBox="1">
            <a:spLocks noChangeArrowheads="1"/>
          </p:cNvSpPr>
          <p:nvPr/>
        </p:nvSpPr>
        <p:spPr bwMode="auto">
          <a:xfrm>
            <a:off x="1919288" y="5432426"/>
            <a:ext cx="84248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/>
              <a:t>Identify the best solution (or solutions)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en-US" sz="1800"/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/>
              <a:t>Work out a clear  action plan for the chosen solution</a:t>
            </a:r>
          </a:p>
        </p:txBody>
      </p:sp>
    </p:spTree>
    <p:extLst>
      <p:ext uri="{BB962C8B-B14F-4D97-AF65-F5344CB8AC3E}">
        <p14:creationId xmlns:p14="http://schemas.microsoft.com/office/powerpoint/2010/main" val="188181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 </a:t>
            </a:r>
            <a:r>
              <a:rPr lang="en-GB" altLang="en-US" sz="4000"/>
              <a:t>Getting into and acting in Wise Mind  </a:t>
            </a:r>
          </a:p>
        </p:txBody>
      </p:sp>
      <p:sp>
        <p:nvSpPr>
          <p:cNvPr id="972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/>
              <a:t>You cannot achieve any of this if Emotion Mind is still in charge.</a:t>
            </a:r>
          </a:p>
          <a:p>
            <a:r>
              <a:rPr lang="en-GB" altLang="en-US" smtClean="0"/>
              <a:t>If the strategies are not enough, leave the situation. Talk it through with someone. Get clear about it. Go back and tackle it.</a:t>
            </a:r>
          </a:p>
          <a:p>
            <a:r>
              <a:rPr lang="en-GB" altLang="en-US" smtClean="0"/>
              <a:t>The skill of assertiveness might be needed – covered in Session 9</a:t>
            </a:r>
          </a:p>
        </p:txBody>
      </p:sp>
    </p:spTree>
    <p:extLst>
      <p:ext uri="{BB962C8B-B14F-4D97-AF65-F5344CB8AC3E}">
        <p14:creationId xmlns:p14="http://schemas.microsoft.com/office/powerpoint/2010/main" val="4050977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Where the answers were No</a:t>
            </a:r>
          </a:p>
        </p:txBody>
      </p:sp>
      <p:sp>
        <p:nvSpPr>
          <p:cNvPr id="983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altLang="en-US" smtClean="0"/>
              <a:t>If there is something wrong with the situation, but there is nothing you can do about it, you need to discharge your anger safely.</a:t>
            </a:r>
          </a:p>
          <a:p>
            <a:pPr>
              <a:lnSpc>
                <a:spcPct val="80000"/>
              </a:lnSpc>
            </a:pPr>
            <a:r>
              <a:rPr lang="en-GB" altLang="en-US" smtClean="0"/>
              <a:t>DON’T BOTTLE IT UP</a:t>
            </a:r>
          </a:p>
          <a:p>
            <a:pPr>
              <a:lnSpc>
                <a:spcPct val="80000"/>
              </a:lnSpc>
            </a:pPr>
            <a:r>
              <a:rPr lang="en-GB" altLang="en-US" smtClean="0"/>
              <a:t>BE AWARE THAT YOU ARE JUSTIFYABLY ANGRY (BUT CHECK YOUR STRESS LEVELS SO THAT YOU DO NOT LOSE YOUR TEMPER)</a:t>
            </a:r>
          </a:p>
          <a:p>
            <a:pPr>
              <a:lnSpc>
                <a:spcPct val="80000"/>
              </a:lnSpc>
            </a:pPr>
            <a:r>
              <a:rPr lang="en-GB" altLang="en-US" smtClean="0"/>
              <a:t>FEEL THE ENGERY OF THAT ANGER </a:t>
            </a:r>
          </a:p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79361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Discharging Anger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7850" y="1268413"/>
            <a:ext cx="8362950" cy="4857750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  <a:defRPr/>
            </a:pPr>
            <a:r>
              <a:rPr lang="en-GB" altLang="en-US" sz="2400" dirty="0"/>
              <a:t>Later at a convenient time:</a:t>
            </a:r>
          </a:p>
          <a:p>
            <a:pPr>
              <a:lnSpc>
                <a:spcPct val="80000"/>
              </a:lnSpc>
              <a:defRPr/>
            </a:pPr>
            <a:r>
              <a:rPr lang="en-GB" altLang="en-US" sz="2400" dirty="0"/>
              <a:t>PUT THE ANGER INTO A PLEASANT OR NECESSARY PHYSICAL ACTIVITY </a:t>
            </a:r>
          </a:p>
          <a:p>
            <a:pPr>
              <a:lnSpc>
                <a:spcPct val="80000"/>
              </a:lnSpc>
              <a:defRPr/>
            </a:pPr>
            <a:r>
              <a:rPr lang="en-GB" altLang="en-US" sz="2400" dirty="0"/>
              <a:t>e.g. 	Go for a run or to the gym</a:t>
            </a:r>
          </a:p>
          <a:p>
            <a:pPr>
              <a:lnSpc>
                <a:spcPct val="80000"/>
              </a:lnSpc>
              <a:defRPr/>
            </a:pPr>
            <a:r>
              <a:rPr lang="en-GB" altLang="en-US" sz="2400" dirty="0"/>
              <a:t>	Dig the garden</a:t>
            </a:r>
          </a:p>
          <a:p>
            <a:pPr>
              <a:lnSpc>
                <a:spcPct val="80000"/>
              </a:lnSpc>
              <a:defRPr/>
            </a:pPr>
            <a:r>
              <a:rPr lang="en-GB" altLang="en-US" sz="2400" dirty="0"/>
              <a:t>Put your feelings into a letter or writing that you then tear up.</a:t>
            </a:r>
          </a:p>
          <a:p>
            <a:pPr>
              <a:lnSpc>
                <a:spcPct val="80000"/>
              </a:lnSpc>
              <a:defRPr/>
            </a:pPr>
            <a:r>
              <a:rPr lang="en-GB" altLang="en-US" sz="2400" dirty="0"/>
              <a:t>	Do something creative</a:t>
            </a:r>
          </a:p>
          <a:p>
            <a:pPr marL="0" indent="0">
              <a:lnSpc>
                <a:spcPct val="80000"/>
              </a:lnSpc>
              <a:buNone/>
              <a:defRPr/>
            </a:pPr>
            <a:r>
              <a:rPr lang="en-GB" altLang="en-US" sz="2400" dirty="0"/>
              <a:t>LET THE ENERGY SHIFT FROM ANGER TO SATISFACTION WITH THE ACTIVITY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en-US" sz="2400" dirty="0"/>
          </a:p>
          <a:p>
            <a:pPr>
              <a:lnSpc>
                <a:spcPct val="80000"/>
              </a:lnSpc>
              <a:defRPr/>
            </a:pPr>
            <a:r>
              <a:rPr lang="en-GB" altLang="en-US" sz="2000" dirty="0"/>
              <a:t>NB AGGRESSION FOCUSSED ACTIVITIES LIKE PUNCHING THINGS ARE OFTEN UNHELPFUL BECAUSE THEY KEEP YOU THINKING ABOUT WHAT YOU ARE ANGRY ABOUT AND SO KEEP YOU WOUND UP.  </a:t>
            </a:r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11992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799</Words>
  <Application>Microsoft Office PowerPoint</Application>
  <PresentationFormat>Widescreen</PresentationFormat>
  <Paragraphs>87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Palatino Linotype</vt:lpstr>
      <vt:lpstr>Office Theme</vt:lpstr>
      <vt:lpstr>DEALING WITH ANGER &amp; FRUSTRATION   A GROUP PROGRAMME</vt:lpstr>
      <vt:lpstr>Feedback from monitoring</vt:lpstr>
      <vt:lpstr>What is my anger telling me?</vt:lpstr>
      <vt:lpstr>Putting the energy of the anger to good use</vt:lpstr>
      <vt:lpstr>PowerPoint Presentation</vt:lpstr>
      <vt:lpstr>PowerPoint Presentation</vt:lpstr>
      <vt:lpstr> Getting into and acting in Wise Mind  </vt:lpstr>
      <vt:lpstr>Where the answers were No</vt:lpstr>
      <vt:lpstr>Discharging Anger</vt:lpstr>
      <vt:lpstr>Before Next Time</vt:lpstr>
    </vt:vector>
  </TitlesOfParts>
  <Company>Southern Health NHS Foundation Trust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DEALING WITH ANGER &amp; FRUSTRATION   A GROUP PROGRAMME</dc:title>
  <dc:creator>Clarke, Isabel</dc:creator>
  <cp:lastModifiedBy>Clarke, Isabel</cp:lastModifiedBy>
  <cp:revision>3</cp:revision>
  <dcterms:created xsi:type="dcterms:W3CDTF">2021-07-13T07:45:44Z</dcterms:created>
  <dcterms:modified xsi:type="dcterms:W3CDTF">2021-07-13T08:12:25Z</dcterms:modified>
</cp:coreProperties>
</file>