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DB472E-2F22-48CB-9110-886AB2B94C71}" type="datetimeFigureOut">
              <a:rPr lang="en-GB" smtClean="0"/>
              <a:t>13/07/2021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A11F70-9DB2-4F12-A1CE-AFF75E6285A5}" type="slidenum">
              <a:rPr lang="en-GB" smtClean="0"/>
              <a:t>‹#›</a:t>
            </a:fld>
            <a:endParaRPr lang="en-GB"/>
          </a:p>
        </p:txBody>
      </p:sp>
    </p:spTree>
    <p:extLst>
      <p:ext uri="{BB962C8B-B14F-4D97-AF65-F5344CB8AC3E}">
        <p14:creationId xmlns:p14="http://schemas.microsoft.com/office/powerpoint/2010/main" val="2390942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40025964-9E40-43DD-A8D0-C0F0C8FD854B}" type="slidenum">
              <a:rPr lang="en-GB" altLang="en-US" smtClean="0"/>
              <a:pPr/>
              <a:t>1</a:t>
            </a:fld>
            <a:endParaRPr lang="en-GB" altLang="en-US" smtClean="0"/>
          </a:p>
        </p:txBody>
      </p:sp>
    </p:spTree>
    <p:extLst>
      <p:ext uri="{BB962C8B-B14F-4D97-AF65-F5344CB8AC3E}">
        <p14:creationId xmlns:p14="http://schemas.microsoft.com/office/powerpoint/2010/main" val="726712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Explain the diagram. Everyone has a point at which they will flip – either reach panic or lose their temper, if put under sufficient stress or threat – there are physiological reasons for this. However, if their underlying level of stress is low it will take an awful lot reach that point. If someone is running at a constant high level of stress, it will take very little.</a:t>
            </a:r>
          </a:p>
          <a:p>
            <a:pPr eaLnBrk="1" hangingPunct="1">
              <a:spcBef>
                <a:spcPct val="0"/>
              </a:spcBef>
            </a:pPr>
            <a:r>
              <a:rPr lang="en-GB" altLang="en-US" smtClean="0"/>
              <a:t>Generate discussion and get some examples of ‘straw that breaks the camel’s back’ situations.</a:t>
            </a:r>
          </a:p>
          <a:p>
            <a:pPr eaLnBrk="1" hangingPunct="1">
              <a:spcBef>
                <a:spcPct val="0"/>
              </a:spcBef>
            </a:pPr>
            <a:r>
              <a:rPr lang="en-GB" altLang="en-US" smtClean="0"/>
              <a:t>The solution is to reduce ongoing stress in your life. </a:t>
            </a:r>
          </a:p>
          <a:p>
            <a:pPr eaLnBrk="1" hangingPunct="1">
              <a:spcBef>
                <a:spcPct val="0"/>
              </a:spcBef>
            </a:pPr>
            <a:r>
              <a:rPr lang="en-GB" altLang="en-US" smtClean="0"/>
              <a:t>Discussion around what produces stress and what reduces it – flip chart.</a:t>
            </a:r>
          </a:p>
          <a:p>
            <a:pPr eaLnBrk="1" hangingPunct="1">
              <a:spcBef>
                <a:spcPct val="0"/>
              </a:spcBef>
            </a:pPr>
            <a:endParaRPr lang="en-GB" altLang="en-US" smtClean="0"/>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34A04B83-62F8-4489-BF06-780C00E1376A}" type="slidenum">
              <a:rPr lang="en-GB" altLang="en-US" smtClean="0"/>
              <a:pPr/>
              <a:t>13</a:t>
            </a:fld>
            <a:endParaRPr lang="en-GB" altLang="en-US" smtClean="0"/>
          </a:p>
        </p:txBody>
      </p:sp>
    </p:spTree>
    <p:extLst>
      <p:ext uri="{BB962C8B-B14F-4D97-AF65-F5344CB8AC3E}">
        <p14:creationId xmlns:p14="http://schemas.microsoft.com/office/powerpoint/2010/main" val="1679801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  This is introduced at the end to start them thinking – there will be an exercise to look at it in detail next week.</a:t>
            </a:r>
          </a:p>
        </p:txBody>
      </p:sp>
      <p:sp>
        <p:nvSpPr>
          <p:cNvPr id="51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B567CE28-4301-4613-A3BE-9E181D74416E}" type="slidenum">
              <a:rPr lang="en-GB" altLang="en-US" smtClean="0"/>
              <a:pPr/>
              <a:t>14</a:t>
            </a:fld>
            <a:endParaRPr lang="en-GB" altLang="en-US" smtClean="0"/>
          </a:p>
        </p:txBody>
      </p:sp>
    </p:spTree>
    <p:extLst>
      <p:ext uri="{BB962C8B-B14F-4D97-AF65-F5344CB8AC3E}">
        <p14:creationId xmlns:p14="http://schemas.microsoft.com/office/powerpoint/2010/main" val="3251153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6EFF26B8-22D8-4C9F-A970-B8EAF3C43C34}" type="slidenum">
              <a:rPr lang="en-GB" altLang="en-US" smtClean="0"/>
              <a:pPr/>
              <a:t>15</a:t>
            </a:fld>
            <a:endParaRPr lang="en-GB" altLang="en-US" smtClean="0"/>
          </a:p>
        </p:txBody>
      </p:sp>
    </p:spTree>
    <p:extLst>
      <p:ext uri="{BB962C8B-B14F-4D97-AF65-F5344CB8AC3E}">
        <p14:creationId xmlns:p14="http://schemas.microsoft.com/office/powerpoint/2010/main" val="3656090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If doesn’t matter if they have not noted it down on the chart – go round each participant and ask about times when they noticed becoming wound up.</a:t>
            </a:r>
          </a:p>
          <a:p>
            <a:pPr eaLnBrk="1" hangingPunct="1">
              <a:spcBef>
                <a:spcPct val="0"/>
              </a:spcBef>
            </a:pPr>
            <a:r>
              <a:rPr lang="en-GB" altLang="en-US" smtClean="0"/>
              <a:t>Where someone says it was a good week and nothing happened, stress how important it is for the course to start to notice even small amounts of unease.</a:t>
            </a:r>
          </a:p>
          <a:p>
            <a:pPr eaLnBrk="1" hangingPunct="1">
              <a:spcBef>
                <a:spcPct val="0"/>
              </a:spcBef>
            </a:pPr>
            <a:r>
              <a:rPr lang="en-GB" altLang="en-US" smtClean="0"/>
              <a:t>Note examples on flipchart if live, or on monitoring chart virtual.</a:t>
            </a:r>
          </a:p>
          <a:p>
            <a:pPr eaLnBrk="1" hangingPunct="1">
              <a:spcBef>
                <a:spcPct val="0"/>
              </a:spcBef>
            </a:pPr>
            <a:r>
              <a:rPr lang="en-GB" altLang="en-US" smtClean="0"/>
              <a:t>Note any situations that are likely to trigger anger for the different members of the group? – any</a:t>
            </a:r>
          </a:p>
          <a:p>
            <a:pPr eaLnBrk="1" hangingPunct="1">
              <a:spcBef>
                <a:spcPct val="0"/>
              </a:spcBef>
            </a:pPr>
            <a:r>
              <a:rPr lang="en-GB" altLang="en-US" smtClean="0"/>
              <a:t>similarities. Gives a clue for areas to watch out for.</a:t>
            </a: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6E4802F5-CA57-4916-8C0E-FE623454B6FC}" type="slidenum">
              <a:rPr lang="en-GB" altLang="en-US" smtClean="0"/>
              <a:pPr/>
              <a:t>2</a:t>
            </a:fld>
            <a:endParaRPr lang="en-GB" altLang="en-US" smtClean="0"/>
          </a:p>
        </p:txBody>
      </p:sp>
    </p:spTree>
    <p:extLst>
      <p:ext uri="{BB962C8B-B14F-4D97-AF65-F5344CB8AC3E}">
        <p14:creationId xmlns:p14="http://schemas.microsoft.com/office/powerpoint/2010/main" val="2033551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Draw a rough outline of a person (not a stick figure) on the flip chart or use the template online.</a:t>
            </a:r>
          </a:p>
          <a:p>
            <a:pPr eaLnBrk="1" hangingPunct="1">
              <a:spcBef>
                <a:spcPct val="0"/>
              </a:spcBef>
            </a:pPr>
            <a:r>
              <a:rPr lang="en-GB" altLang="en-US" smtClean="0"/>
              <a:t>Ask the group how they know their bodies are getting ready for action; what feels different.</a:t>
            </a:r>
          </a:p>
          <a:p>
            <a:pPr eaLnBrk="1" hangingPunct="1">
              <a:spcBef>
                <a:spcPct val="0"/>
              </a:spcBef>
            </a:pPr>
            <a:r>
              <a:rPr lang="en-GB" altLang="en-US" smtClean="0"/>
              <a:t>Collect what people experience when they feel under threat, when fight and flight kicks in,  and draw each one in the appropriate place on the drawing:</a:t>
            </a:r>
          </a:p>
          <a:p>
            <a:pPr eaLnBrk="1" hangingPunct="1">
              <a:spcBef>
                <a:spcPct val="0"/>
              </a:spcBef>
            </a:pPr>
            <a:r>
              <a:rPr lang="en-GB" altLang="en-US" smtClean="0"/>
              <a:t>e.g. draw butterflies in the stomach area for butterflies in the stomach; lines parallel to limbs that feel tense, drops of water coming off the hands for sweat etc.  (use words if you really cannot represent it visually).</a:t>
            </a:r>
          </a:p>
          <a:p>
            <a:pPr eaLnBrk="1" hangingPunct="1">
              <a:spcBef>
                <a:spcPct val="0"/>
              </a:spcBef>
            </a:pPr>
            <a:endParaRPr lang="en-GB" altLang="en-US" smtClean="0"/>
          </a:p>
          <a:p>
            <a:pPr eaLnBrk="1" hangingPunct="1">
              <a:spcBef>
                <a:spcPct val="0"/>
              </a:spcBef>
            </a:pPr>
            <a:r>
              <a:rPr lang="en-GB" altLang="en-US" smtClean="0"/>
              <a:t>Discussion of times when this might happen.</a:t>
            </a:r>
          </a:p>
          <a:p>
            <a:pPr eaLnBrk="1" hangingPunct="1">
              <a:spcBef>
                <a:spcPct val="0"/>
              </a:spcBef>
            </a:pPr>
            <a:endParaRPr lang="en-GB" alt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62658B6A-9C95-4645-B0B6-F727D6C62230}" type="slidenum">
              <a:rPr lang="en-GB" altLang="en-US" smtClean="0"/>
              <a:pPr/>
              <a:t>4</a:t>
            </a:fld>
            <a:endParaRPr lang="en-GB" altLang="en-US" smtClean="0"/>
          </a:p>
        </p:txBody>
      </p:sp>
    </p:spTree>
    <p:extLst>
      <p:ext uri="{BB962C8B-B14F-4D97-AF65-F5344CB8AC3E}">
        <p14:creationId xmlns:p14="http://schemas.microsoft.com/office/powerpoint/2010/main" val="36555391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Draw an outline figure on the flipchart here and draw on the different signs of arousal that people bring.</a:t>
            </a:r>
          </a:p>
        </p:txBody>
      </p:sp>
      <p:sp>
        <p:nvSpPr>
          <p:cNvPr id="35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89C35DA6-B694-43ED-A2E9-F968A30E72D9}" type="slidenum">
              <a:rPr lang="en-GB" altLang="en-US" smtClean="0"/>
              <a:pPr/>
              <a:t>6</a:t>
            </a:fld>
            <a:endParaRPr lang="en-GB" altLang="en-US" smtClean="0"/>
          </a:p>
        </p:txBody>
      </p:sp>
    </p:spTree>
    <p:extLst>
      <p:ext uri="{BB962C8B-B14F-4D97-AF65-F5344CB8AC3E}">
        <p14:creationId xmlns:p14="http://schemas.microsoft.com/office/powerpoint/2010/main" val="4245191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3410EB70-9F44-482A-8A4A-E911C1041A9F}" type="slidenum">
              <a:rPr lang="en-GB" altLang="en-US" smtClean="0"/>
              <a:pPr/>
              <a:t>7</a:t>
            </a:fld>
            <a:endParaRPr lang="en-GB" altLang="en-US" smtClean="0"/>
          </a:p>
        </p:txBody>
      </p:sp>
    </p:spTree>
    <p:extLst>
      <p:ext uri="{BB962C8B-B14F-4D97-AF65-F5344CB8AC3E}">
        <p14:creationId xmlns:p14="http://schemas.microsoft.com/office/powerpoint/2010/main" val="209559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B8E5FC21-73DA-4EDD-B2B7-AB0EE8EF2279}" type="slidenum">
              <a:rPr lang="en-GB" altLang="en-US" smtClean="0"/>
              <a:pPr/>
              <a:t>8</a:t>
            </a:fld>
            <a:endParaRPr lang="en-GB" altLang="en-US" smtClean="0"/>
          </a:p>
        </p:txBody>
      </p:sp>
    </p:spTree>
    <p:extLst>
      <p:ext uri="{BB962C8B-B14F-4D97-AF65-F5344CB8AC3E}">
        <p14:creationId xmlns:p14="http://schemas.microsoft.com/office/powerpoint/2010/main" val="1996019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Go through the vicious circle stage by stage – can be useful to draw it out on the flipchart. Explain that this is how the threat feeling manages to take control. </a:t>
            </a:r>
          </a:p>
          <a:p>
            <a:pPr eaLnBrk="1" hangingPunct="1">
              <a:spcBef>
                <a:spcPct val="0"/>
              </a:spcBef>
            </a:pPr>
            <a:endParaRPr lang="en-GB" altLang="en-US" smtClean="0"/>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1E304E45-1096-4A12-8914-90C677547FB4}" type="slidenum">
              <a:rPr lang="en-GB" altLang="en-US" smtClean="0"/>
              <a:pPr/>
              <a:t>9</a:t>
            </a:fld>
            <a:endParaRPr lang="en-GB" altLang="en-US" smtClean="0"/>
          </a:p>
        </p:txBody>
      </p:sp>
    </p:spTree>
    <p:extLst>
      <p:ext uri="{BB962C8B-B14F-4D97-AF65-F5344CB8AC3E}">
        <p14:creationId xmlns:p14="http://schemas.microsoft.com/office/powerpoint/2010/main" val="1071077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numCol="1" anchorCtr="0" compatLnSpc="1">
            <a:prstTxWarp prst="textNoShape">
              <a:avLst/>
            </a:prstTxWarp>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9pPr>
          </a:lstStyle>
          <a:p>
            <a:fld id="{E704E41B-943F-4366-8F24-52D5E7FA7E90}" type="slidenum">
              <a:rPr lang="en-GB" altLang="en-US" smtClean="0">
                <a:solidFill>
                  <a:srgbClr val="000000"/>
                </a:solidFill>
                <a:latin typeface="Arial" panose="020B0604020202020204" pitchFamily="34" charset="0"/>
                <a:ea typeface="Arial Unicode MS"/>
                <a:cs typeface="Arial Unicode MS"/>
              </a:rPr>
              <a:pPr/>
              <a:t>11</a:t>
            </a:fld>
            <a:endParaRPr lang="en-GB" altLang="en-US" smtClean="0">
              <a:solidFill>
                <a:srgbClr val="000000"/>
              </a:solidFill>
              <a:latin typeface="Arial" panose="020B0604020202020204" pitchFamily="34" charset="0"/>
              <a:ea typeface="Arial Unicode MS"/>
              <a:cs typeface="Arial Unicode MS"/>
            </a:endParaRPr>
          </a:p>
        </p:txBody>
      </p:sp>
      <p:sp>
        <p:nvSpPr>
          <p:cNvPr id="45059" name="Rectangle 7"/>
          <p:cNvSpPr txBox="1">
            <a:spLocks noGrp="1"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52" tIns="46475" rIns="92952" bIns="46475" anchor="b"/>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pPr algn="r"/>
            <a:fld id="{3E7C9293-DFCE-4844-8797-9297FD25ED4D}" type="slidenum">
              <a:rPr lang="en-GB" altLang="en-US" sz="1200">
                <a:latin typeface="Arial" panose="020B0604020202020204" pitchFamily="34" charset="0"/>
              </a:rPr>
              <a:pPr algn="r"/>
              <a:t>11</a:t>
            </a:fld>
            <a:endParaRPr lang="en-GB" altLang="en-US" sz="1200">
              <a:latin typeface="Arial" panose="020B0604020202020204" pitchFamily="34" charset="0"/>
            </a:endParaRPr>
          </a:p>
        </p:txBody>
      </p:sp>
      <p:sp>
        <p:nvSpPr>
          <p:cNvPr id="45060" name="Rectangle 2"/>
          <p:cNvSpPr>
            <a:spLocks noGrp="1" noRot="1" noChangeAspect="1" noChangeArrowheads="1" noTextEdit="1"/>
          </p:cNvSpPr>
          <p:nvPr>
            <p:ph type="sldImg"/>
          </p:nvPr>
        </p:nvSpPr>
        <p:spPr bwMode="auto">
          <a:xfrm>
            <a:off x="92075" y="744538"/>
            <a:ext cx="6613525"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61" name="Rectangle 3"/>
          <p:cNvSpPr>
            <a:spLocks noGrp="1" noChangeArrowheads="1"/>
          </p:cNvSpPr>
          <p:nvPr>
            <p:ph type="body" idx="1"/>
          </p:nvPr>
        </p:nvSpPr>
        <p:spPr bwMode="auto">
          <a:xfrm>
            <a:off x="735013" y="4603750"/>
            <a:ext cx="5437187" cy="3397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mtClean="0">
                <a:latin typeface="Times New Roman" panose="02020603050405020304" pitchFamily="18" charset="0"/>
              </a:rPr>
              <a:t> .A diagram showing  roughly how the brain is wired up. The Emotion Mind gets its information from the senses and communicates with the body’s arousal system. It looks out for threat and value – how we are doing and our safety. The Reasonable Mind just connects with verbal systems, and knows things precisely. When they communicate, they share information but separate at high and low arousal which is when the threat system can take over, and sensible ideas about what is really going on go out the window. For this reason, keeping these 2 together in wise mind is vital – we will start to learn how next week.</a:t>
            </a:r>
          </a:p>
          <a:p>
            <a:pPr eaLnBrk="1" hangingPunct="1">
              <a:spcBef>
                <a:spcPct val="0"/>
              </a:spcBef>
            </a:pPr>
            <a:r>
              <a:rPr lang="en-US" altLang="en-US" smtClean="0">
                <a:latin typeface="Times New Roman" panose="02020603050405020304" pitchFamily="18" charset="0"/>
              </a:rPr>
              <a:t>Grounding in the present is a start. Quick revise of that.</a:t>
            </a:r>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31112340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Get a discussion of hypervigilance – how it might ‘feel’ necessary. What it does to the body. Bring out downsides, while acknowledging that for some people it is the only way to feel safe.</a:t>
            </a:r>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742D8235-4E3F-43E0-8626-B4757B9816DA}" type="slidenum">
              <a:rPr lang="en-GB" altLang="en-US" smtClean="0"/>
              <a:pPr/>
              <a:t>12</a:t>
            </a:fld>
            <a:endParaRPr lang="en-GB" altLang="en-US" smtClean="0"/>
          </a:p>
        </p:txBody>
      </p:sp>
    </p:spTree>
    <p:extLst>
      <p:ext uri="{BB962C8B-B14F-4D97-AF65-F5344CB8AC3E}">
        <p14:creationId xmlns:p14="http://schemas.microsoft.com/office/powerpoint/2010/main" val="4258528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17BF421F-F55F-4C0D-9F6C-736475D37DA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3911870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7BF421F-F55F-4C0D-9F6C-736475D37DA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2238824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7BF421F-F55F-4C0D-9F6C-736475D37DA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16347563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17BF421F-F55F-4C0D-9F6C-736475D37DA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31142570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7BF421F-F55F-4C0D-9F6C-736475D37DA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3333951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17BF421F-F55F-4C0D-9F6C-736475D37DAF}"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1522943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17BF421F-F55F-4C0D-9F6C-736475D37DAF}" type="datetimeFigureOut">
              <a:rPr lang="en-GB" smtClean="0"/>
              <a:t>13/07/2021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3805560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17BF421F-F55F-4C0D-9F6C-736475D37DAF}" type="datetimeFigureOut">
              <a:rPr lang="en-GB" smtClean="0"/>
              <a:t>13/07/2021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2426814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BF421F-F55F-4C0D-9F6C-736475D37DAF}" type="datetimeFigureOut">
              <a:rPr lang="en-GB" smtClean="0"/>
              <a:t>13/07/2021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1518277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7BF421F-F55F-4C0D-9F6C-736475D37DAF}"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99587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7BF421F-F55F-4C0D-9F6C-736475D37DAF}"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B078A03-68D4-48D6-BCE8-852FC0068148}" type="slidenum">
              <a:rPr lang="en-GB" smtClean="0"/>
              <a:t>‹#›</a:t>
            </a:fld>
            <a:endParaRPr lang="en-GB"/>
          </a:p>
        </p:txBody>
      </p:sp>
    </p:spTree>
    <p:extLst>
      <p:ext uri="{BB962C8B-B14F-4D97-AF65-F5344CB8AC3E}">
        <p14:creationId xmlns:p14="http://schemas.microsoft.com/office/powerpoint/2010/main" val="16827704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3000">
              <a:schemeClr val="accent5">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BF421F-F55F-4C0D-9F6C-736475D37DAF}" type="datetimeFigureOut">
              <a:rPr lang="en-GB" smtClean="0"/>
              <a:t>13/07/2021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078A03-68D4-48D6-BCE8-852FC0068148}" type="slidenum">
              <a:rPr lang="en-GB" smtClean="0"/>
              <a:t>‹#›</a:t>
            </a:fld>
            <a:endParaRPr lang="en-GB"/>
          </a:p>
        </p:txBody>
      </p:sp>
    </p:spTree>
    <p:extLst>
      <p:ext uri="{BB962C8B-B14F-4D97-AF65-F5344CB8AC3E}">
        <p14:creationId xmlns:p14="http://schemas.microsoft.com/office/powerpoint/2010/main" val="3054611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defRPr/>
            </a:pPr>
            <a:r>
              <a:rPr lang="en-GB" sz="4000" b="1" dirty="0">
                <a:solidFill>
                  <a:schemeClr val="accent6">
                    <a:lumMod val="75000"/>
                  </a:schemeClr>
                </a:solidFill>
              </a:rPr>
              <a:t>DEALING WITH ANGER &amp; </a:t>
            </a:r>
            <a:r>
              <a:rPr lang="en-GB" sz="4000" b="1">
                <a:solidFill>
                  <a:schemeClr val="accent6">
                    <a:lumMod val="75000"/>
                  </a:schemeClr>
                </a:solidFill>
              </a:rPr>
              <a:t>FRUSTRATION </a:t>
            </a:r>
            <a:r>
              <a:rPr lang="en-GB" sz="4000" b="1" smtClean="0">
                <a:solidFill>
                  <a:schemeClr val="accent6">
                    <a:lumMod val="75000"/>
                  </a:schemeClr>
                </a:solidFill>
              </a:rPr>
              <a:t> </a:t>
            </a:r>
            <a:r>
              <a:rPr lang="en-GB" sz="4000" b="1" dirty="0">
                <a:solidFill>
                  <a:schemeClr val="accent6">
                    <a:lumMod val="75000"/>
                  </a:schemeClr>
                </a:solidFill>
              </a:rPr>
              <a:t/>
            </a:r>
            <a:br>
              <a:rPr lang="en-GB" sz="4000" b="1" dirty="0">
                <a:solidFill>
                  <a:schemeClr val="accent6">
                    <a:lumMod val="75000"/>
                  </a:schemeClr>
                </a:solidFill>
              </a:rPr>
            </a:br>
            <a:r>
              <a:rPr lang="en-GB" sz="4000" b="1" dirty="0">
                <a:solidFill>
                  <a:schemeClr val="accent6">
                    <a:lumMod val="75000"/>
                  </a:schemeClr>
                </a:solidFill>
              </a:rPr>
              <a:t>A GROUP PROGRAMME</a:t>
            </a:r>
            <a:endParaRPr lang="en-GB" sz="4000" dirty="0">
              <a:solidFill>
                <a:schemeClr val="accent6">
                  <a:lumMod val="75000"/>
                </a:schemeClr>
              </a:solidFill>
            </a:endParaRPr>
          </a:p>
        </p:txBody>
      </p:sp>
      <p:sp>
        <p:nvSpPr>
          <p:cNvPr id="26627" name="Subtitle 4"/>
          <p:cNvSpPr>
            <a:spLocks noGrp="1"/>
          </p:cNvSpPr>
          <p:nvPr>
            <p:ph type="subTitle" idx="1"/>
          </p:nvPr>
        </p:nvSpPr>
        <p:spPr/>
        <p:txBody>
          <a:bodyPr/>
          <a:lstStyle/>
          <a:p>
            <a:r>
              <a:rPr lang="en-GB" altLang="en-US" smtClean="0"/>
              <a:t>Session 2</a:t>
            </a:r>
          </a:p>
          <a:p>
            <a:r>
              <a:rPr lang="en-GB" altLang="en-US" smtClean="0"/>
              <a:t>Threat, Stress and anger – your body’s Safety System.</a:t>
            </a:r>
          </a:p>
        </p:txBody>
      </p:sp>
    </p:spTree>
    <p:extLst>
      <p:ext uri="{BB962C8B-B14F-4D97-AF65-F5344CB8AC3E}">
        <p14:creationId xmlns:p14="http://schemas.microsoft.com/office/powerpoint/2010/main" val="15726551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2"/>
          <p:cNvSpPr>
            <a:spLocks noGrp="1"/>
          </p:cNvSpPr>
          <p:nvPr>
            <p:ph type="title"/>
          </p:nvPr>
        </p:nvSpPr>
        <p:spPr/>
        <p:txBody>
          <a:bodyPr/>
          <a:lstStyle/>
          <a:p>
            <a:r>
              <a:rPr lang="en-GB" altLang="en-US" smtClean="0"/>
              <a:t>Body language and anger</a:t>
            </a:r>
          </a:p>
        </p:txBody>
      </p:sp>
      <p:sp>
        <p:nvSpPr>
          <p:cNvPr id="43011" name="Content Placeholder 3"/>
          <p:cNvSpPr>
            <a:spLocks noGrp="1"/>
          </p:cNvSpPr>
          <p:nvPr>
            <p:ph idx="1"/>
          </p:nvPr>
        </p:nvSpPr>
        <p:spPr/>
        <p:txBody>
          <a:bodyPr/>
          <a:lstStyle/>
          <a:p>
            <a:r>
              <a:rPr lang="en-GB" altLang="en-US"/>
              <a:t>These changes translate into body language</a:t>
            </a:r>
          </a:p>
          <a:p>
            <a:r>
              <a:rPr lang="en-GB" altLang="en-US"/>
              <a:t>What do you notice when someone else is getting angry?</a:t>
            </a:r>
          </a:p>
          <a:p>
            <a:r>
              <a:rPr lang="en-GB" altLang="en-US"/>
              <a:t>What do other people notice in you?</a:t>
            </a:r>
          </a:p>
          <a:p>
            <a:r>
              <a:rPr lang="en-GB" altLang="en-US"/>
              <a:t>Feelings are catching. When someone else is getting angry, you are likely to feel angry – or frightened (other side of the fight/flight coin)</a:t>
            </a:r>
          </a:p>
          <a:p>
            <a:r>
              <a:rPr lang="en-GB" altLang="en-US"/>
              <a:t>Your anger will have the same effect on other people!</a:t>
            </a:r>
          </a:p>
        </p:txBody>
      </p:sp>
    </p:spTree>
    <p:extLst>
      <p:ext uri="{BB962C8B-B14F-4D97-AF65-F5344CB8AC3E}">
        <p14:creationId xmlns:p14="http://schemas.microsoft.com/office/powerpoint/2010/main" val="1381130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1919288" y="0"/>
            <a:ext cx="8748712" cy="1125538"/>
          </a:xfrm>
        </p:spPr>
        <p:txBody>
          <a:bodyPr/>
          <a:lstStyle/>
          <a:p>
            <a:pPr eaLnBrk="1" hangingPunct="1"/>
            <a:r>
              <a:rPr lang="en-GB" altLang="en-US" sz="2400"/>
              <a:t> </a:t>
            </a:r>
            <a:r>
              <a:rPr lang="en-GB" altLang="en-US" sz="3200"/>
              <a:t> </a:t>
            </a:r>
            <a:r>
              <a:rPr lang="en-GB" altLang="en-US" sz="2800"/>
              <a:t> </a:t>
            </a:r>
          </a:p>
        </p:txBody>
      </p:sp>
      <p:grpSp>
        <p:nvGrpSpPr>
          <p:cNvPr id="2" name="Group 14"/>
          <p:cNvGrpSpPr>
            <a:grpSpLocks/>
          </p:cNvGrpSpPr>
          <p:nvPr/>
        </p:nvGrpSpPr>
        <p:grpSpPr bwMode="auto">
          <a:xfrm>
            <a:off x="2065338" y="1387476"/>
            <a:ext cx="4229100" cy="4225925"/>
            <a:chOff x="891770" y="1500862"/>
            <a:chExt cx="4226818" cy="4226818"/>
          </a:xfrm>
        </p:grpSpPr>
        <p:sp>
          <p:nvSpPr>
            <p:cNvPr id="44047" name="Oval 3"/>
            <p:cNvSpPr>
              <a:spLocks noChangeArrowheads="1"/>
            </p:cNvSpPr>
            <p:nvPr/>
          </p:nvSpPr>
          <p:spPr bwMode="auto">
            <a:xfrm>
              <a:off x="891770" y="1500862"/>
              <a:ext cx="4226818" cy="4226818"/>
            </a:xfrm>
            <a:prstGeom prst="ellipse">
              <a:avLst/>
            </a:prstGeom>
            <a:solidFill>
              <a:srgbClr val="33CCCC">
                <a:alpha val="52156"/>
              </a:srgbClr>
            </a:solidFill>
            <a:ln w="9525">
              <a:solidFill>
                <a:schemeClr val="tx1"/>
              </a:solidFill>
              <a:round/>
              <a:headEnd/>
              <a:tailEnd/>
            </a:ln>
          </p:spPr>
          <p:txBody>
            <a:bodyPr wrap="none" anchor="ct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US" altLang="en-US" sz="2000">
                  <a:latin typeface="Times New Roman" panose="02020603050405020304" pitchFamily="18" charset="0"/>
                </a:rPr>
                <a:t>Cool thinking</a:t>
              </a:r>
            </a:p>
          </p:txBody>
        </p:sp>
        <p:sp>
          <p:nvSpPr>
            <p:cNvPr id="44048" name="Text Box 5"/>
            <p:cNvSpPr txBox="1">
              <a:spLocks noChangeArrowheads="1"/>
            </p:cNvSpPr>
            <p:nvPr/>
          </p:nvSpPr>
          <p:spPr bwMode="auto">
            <a:xfrm>
              <a:off x="1425028" y="1649841"/>
              <a:ext cx="2980054" cy="181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800">
                  <a:latin typeface="Arial" panose="020B0604020202020204" pitchFamily="34" charset="0"/>
                </a:rPr>
                <a:t>    REASONABLE</a:t>
              </a:r>
              <a:endParaRPr lang="en-GB" altLang="en-US" sz="2800">
                <a:latin typeface="Times New Roman" panose="02020603050405020304" pitchFamily="18" charset="0"/>
              </a:endParaRPr>
            </a:p>
            <a:p>
              <a:pPr>
                <a:spcBef>
                  <a:spcPct val="0"/>
                </a:spcBef>
                <a:buFontTx/>
                <a:buNone/>
              </a:pPr>
              <a:r>
                <a:rPr lang="en-GB" altLang="en-US" sz="2800">
                  <a:latin typeface="Arial" panose="020B0604020202020204" pitchFamily="34" charset="0"/>
                </a:rPr>
                <a:t>    MIND </a:t>
              </a:r>
            </a:p>
            <a:p>
              <a:pPr>
                <a:spcBef>
                  <a:spcPct val="0"/>
                </a:spcBef>
                <a:buFontTx/>
                <a:buNone/>
              </a:pPr>
              <a:r>
                <a:rPr lang="en-GB" altLang="en-US" sz="2800">
                  <a:latin typeface="Arial" panose="020B0604020202020204" pitchFamily="34" charset="0"/>
                </a:rPr>
                <a:t> </a:t>
              </a:r>
            </a:p>
          </p:txBody>
        </p:sp>
      </p:grpSp>
      <p:grpSp>
        <p:nvGrpSpPr>
          <p:cNvPr id="3" name="Group 13"/>
          <p:cNvGrpSpPr>
            <a:grpSpLocks/>
          </p:cNvGrpSpPr>
          <p:nvPr/>
        </p:nvGrpSpPr>
        <p:grpSpPr bwMode="auto">
          <a:xfrm>
            <a:off x="5054601" y="1376364"/>
            <a:ext cx="4386263" cy="4137025"/>
            <a:chOff x="3789926" y="1261090"/>
            <a:chExt cx="4387560" cy="4136396"/>
          </a:xfrm>
        </p:grpSpPr>
        <p:sp>
          <p:nvSpPr>
            <p:cNvPr id="44045" name="Oval 4"/>
            <p:cNvSpPr>
              <a:spLocks noChangeArrowheads="1"/>
            </p:cNvSpPr>
            <p:nvPr/>
          </p:nvSpPr>
          <p:spPr bwMode="auto">
            <a:xfrm>
              <a:off x="3789926" y="1261090"/>
              <a:ext cx="4320084" cy="4136396"/>
            </a:xfrm>
            <a:prstGeom prst="ellipse">
              <a:avLst/>
            </a:prstGeom>
            <a:solidFill>
              <a:srgbClr val="FFFF99">
                <a:alpha val="43137"/>
              </a:srgbClr>
            </a:solidFill>
            <a:ln w="9525">
              <a:solidFill>
                <a:schemeClr val="tx1"/>
              </a:solidFill>
              <a:round/>
              <a:headEnd/>
              <a:tailEnd/>
            </a:ln>
          </p:spPr>
          <p:txBody>
            <a:bodyPr/>
            <a:lstStyle>
              <a:lvl1pPr marL="342900" indent="-342900">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lnSpc>
                  <a:spcPct val="90000"/>
                </a:lnSpc>
                <a:buFontTx/>
                <a:buNone/>
              </a:pPr>
              <a:r>
                <a:rPr lang="en-GB" altLang="en-US" sz="3600">
                  <a:solidFill>
                    <a:schemeClr val="bg1"/>
                  </a:solidFill>
                  <a:latin typeface="Arial" panose="020B0604020202020204" pitchFamily="34" charset="0"/>
                  <a:ea typeface="Microsoft YaHei" panose="020B0503020204020204" pitchFamily="34" charset="-122"/>
                </a:rPr>
                <a:t>   </a:t>
              </a:r>
              <a:r>
                <a:rPr lang="en-GB" altLang="en-US" sz="3600" b="1">
                  <a:solidFill>
                    <a:schemeClr val="bg1"/>
                  </a:solidFill>
                  <a:latin typeface="Arial" panose="020B0604020202020204" pitchFamily="34" charset="0"/>
                  <a:ea typeface="Microsoft YaHei" panose="020B0503020204020204" pitchFamily="34" charset="-122"/>
                </a:rPr>
                <a:t>    </a:t>
              </a:r>
              <a:endParaRPr lang="en-GB" altLang="en-US" sz="4000" b="1">
                <a:solidFill>
                  <a:schemeClr val="bg1"/>
                </a:solidFill>
                <a:latin typeface="Arial" panose="020B0604020202020204" pitchFamily="34" charset="0"/>
                <a:ea typeface="Microsoft YaHei" panose="020B0503020204020204" pitchFamily="34" charset="-122"/>
              </a:endParaRPr>
            </a:p>
            <a:p>
              <a:pPr>
                <a:lnSpc>
                  <a:spcPct val="90000"/>
                </a:lnSpc>
                <a:buFontTx/>
                <a:buNone/>
              </a:pPr>
              <a:r>
                <a:rPr lang="en-GB" altLang="en-US">
                  <a:solidFill>
                    <a:schemeClr val="bg1"/>
                  </a:solidFill>
                  <a:latin typeface="Arial" panose="020B0604020202020204" pitchFamily="34" charset="0"/>
                  <a:ea typeface="Microsoft YaHei" panose="020B0503020204020204" pitchFamily="34" charset="-122"/>
                </a:rPr>
                <a:t>		</a:t>
              </a:r>
            </a:p>
            <a:p>
              <a:pPr>
                <a:lnSpc>
                  <a:spcPct val="90000"/>
                </a:lnSpc>
                <a:buFontTx/>
                <a:buNone/>
              </a:pPr>
              <a:endParaRPr lang="en-GB" altLang="en-US">
                <a:solidFill>
                  <a:schemeClr val="bg1"/>
                </a:solidFill>
                <a:latin typeface="Arial" panose="020B0604020202020204" pitchFamily="34" charset="0"/>
                <a:ea typeface="Microsoft YaHei" panose="020B0503020204020204" pitchFamily="34" charset="-122"/>
              </a:endParaRPr>
            </a:p>
            <a:p>
              <a:pPr>
                <a:lnSpc>
                  <a:spcPct val="90000"/>
                </a:lnSpc>
                <a:buFontTx/>
                <a:buNone/>
              </a:pPr>
              <a:r>
                <a:rPr lang="en-GB" altLang="en-US">
                  <a:solidFill>
                    <a:schemeClr val="bg1"/>
                  </a:solidFill>
                  <a:latin typeface="Arial" panose="020B0604020202020204" pitchFamily="34" charset="0"/>
                  <a:ea typeface="Microsoft YaHei" panose="020B0503020204020204" pitchFamily="34" charset="-122"/>
                </a:rPr>
                <a:t>		 </a:t>
              </a:r>
            </a:p>
          </p:txBody>
        </p:sp>
        <p:sp>
          <p:nvSpPr>
            <p:cNvPr id="8207" name="TextBox 12">
              <a:extLst/>
            </p:cNvPr>
            <p:cNvSpPr txBox="1">
              <a:spLocks noChangeArrowheads="1"/>
            </p:cNvSpPr>
            <p:nvPr/>
          </p:nvSpPr>
          <p:spPr bwMode="auto">
            <a:xfrm>
              <a:off x="5341373" y="1913453"/>
              <a:ext cx="2836113" cy="868231"/>
            </a:xfrm>
            <a:prstGeom prst="rect">
              <a:avLst/>
            </a:prstGeom>
            <a:noFill/>
            <a:ln w="9525">
              <a:noFill/>
              <a:miter lim="800000"/>
              <a:headEnd/>
              <a:tailEnd/>
            </a:ln>
          </p:spPr>
          <p:txBody>
            <a:bodyPr>
              <a:spAutoFit/>
            </a:bodyPr>
            <a:lstStyle/>
            <a:p>
              <a:pPr>
                <a:lnSpc>
                  <a:spcPct val="90000"/>
                </a:lnSpc>
                <a:defRPr/>
              </a:pPr>
              <a:r>
                <a:rPr lang="en-GB" sz="2800" dirty="0">
                  <a:solidFill>
                    <a:schemeClr val="accent1">
                      <a:lumMod val="50000"/>
                    </a:schemeClr>
                  </a:solidFill>
                  <a:latin typeface="Arial" charset="0"/>
                </a:rPr>
                <a:t>EMOTION</a:t>
              </a:r>
            </a:p>
            <a:p>
              <a:pPr>
                <a:lnSpc>
                  <a:spcPct val="90000"/>
                </a:lnSpc>
                <a:defRPr/>
              </a:pPr>
              <a:r>
                <a:rPr lang="en-GB" sz="2800" dirty="0">
                  <a:solidFill>
                    <a:schemeClr val="accent1">
                      <a:lumMod val="50000"/>
                    </a:schemeClr>
                  </a:solidFill>
                  <a:latin typeface="Arial" charset="0"/>
                </a:rPr>
                <a:t>MIND       </a:t>
              </a:r>
              <a:r>
                <a:rPr lang="en-GB" dirty="0">
                  <a:solidFill>
                    <a:schemeClr val="accent1">
                      <a:lumMod val="50000"/>
                    </a:schemeClr>
                  </a:solidFill>
                  <a:latin typeface="Arial" charset="0"/>
                </a:rPr>
                <a:t> </a:t>
              </a:r>
            </a:p>
          </p:txBody>
        </p:sp>
      </p:grpSp>
      <p:sp>
        <p:nvSpPr>
          <p:cNvPr id="257031" name="Text Box 7"/>
          <p:cNvSpPr txBox="1">
            <a:spLocks noChangeArrowheads="1"/>
          </p:cNvSpPr>
          <p:nvPr/>
        </p:nvSpPr>
        <p:spPr bwMode="auto">
          <a:xfrm>
            <a:off x="3143251" y="5734051"/>
            <a:ext cx="56292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000" b="1">
                <a:latin typeface="Times New Roman" panose="02020603050405020304" pitchFamily="18" charset="0"/>
              </a:rPr>
              <a:t> YOU KNOW WHAT IS REALLY GOING ON AND CAN TAKE CONTROL</a:t>
            </a:r>
          </a:p>
        </p:txBody>
      </p:sp>
      <p:sp>
        <p:nvSpPr>
          <p:cNvPr id="257032" name="Line 8"/>
          <p:cNvSpPr>
            <a:spLocks noChangeShapeType="1"/>
          </p:cNvSpPr>
          <p:nvPr/>
        </p:nvSpPr>
        <p:spPr bwMode="auto">
          <a:xfrm>
            <a:off x="6035676" y="3776664"/>
            <a:ext cx="73025" cy="2016125"/>
          </a:xfrm>
          <a:prstGeom prst="line">
            <a:avLst/>
          </a:prstGeom>
          <a:noFill/>
          <a:ln w="114300">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57030" name="Text Box 6"/>
          <p:cNvSpPr txBox="1">
            <a:spLocks noChangeArrowheads="1"/>
          </p:cNvSpPr>
          <p:nvPr/>
        </p:nvSpPr>
        <p:spPr bwMode="auto">
          <a:xfrm>
            <a:off x="5232401" y="2581275"/>
            <a:ext cx="13509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latin typeface="Times New Roman" panose="02020603050405020304" pitchFamily="18" charset="0"/>
              </a:rPr>
              <a:t>WISE</a:t>
            </a:r>
          </a:p>
          <a:p>
            <a:pPr>
              <a:spcBef>
                <a:spcPct val="0"/>
              </a:spcBef>
              <a:buFontTx/>
              <a:buNone/>
            </a:pPr>
            <a:endParaRPr lang="en-GB" altLang="en-US" sz="2400">
              <a:latin typeface="Times New Roman" panose="02020603050405020304" pitchFamily="18" charset="0"/>
            </a:endParaRPr>
          </a:p>
          <a:p>
            <a:pPr>
              <a:spcBef>
                <a:spcPct val="0"/>
              </a:spcBef>
              <a:buFontTx/>
              <a:buNone/>
            </a:pPr>
            <a:r>
              <a:rPr lang="en-GB" altLang="en-US" sz="2400">
                <a:latin typeface="Times New Roman" panose="02020603050405020304" pitchFamily="18" charset="0"/>
              </a:rPr>
              <a:t>MIND</a:t>
            </a:r>
          </a:p>
        </p:txBody>
      </p:sp>
      <p:sp>
        <p:nvSpPr>
          <p:cNvPr id="16" name="Text Box 6"/>
          <p:cNvSpPr txBox="1">
            <a:spLocks noChangeArrowheads="1"/>
          </p:cNvSpPr>
          <p:nvPr/>
        </p:nvSpPr>
        <p:spPr bwMode="auto">
          <a:xfrm>
            <a:off x="5580064" y="4808538"/>
            <a:ext cx="2619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latin typeface="Times New Roman" panose="02020603050405020304" pitchFamily="18" charset="0"/>
              </a:rPr>
              <a:t> </a:t>
            </a:r>
          </a:p>
        </p:txBody>
      </p:sp>
      <p:sp>
        <p:nvSpPr>
          <p:cNvPr id="18" name="Rectangle 17">
            <a:extLst/>
          </p:cNvPr>
          <p:cNvSpPr/>
          <p:nvPr/>
        </p:nvSpPr>
        <p:spPr>
          <a:xfrm>
            <a:off x="3287714" y="3860800"/>
            <a:ext cx="1512887" cy="369888"/>
          </a:xfrm>
          <a:prstGeom prst="rect">
            <a:avLst/>
          </a:prstGeom>
        </p:spPr>
        <p:txBody>
          <a:bodyPr>
            <a:spAutoFit/>
          </a:bodyPr>
          <a:lstStyle/>
          <a:p>
            <a:pPr>
              <a:defRPr/>
            </a:pPr>
            <a:r>
              <a:rPr lang="en-GB" dirty="0">
                <a:solidFill>
                  <a:schemeClr val="accent2">
                    <a:lumMod val="50000"/>
                  </a:schemeClr>
                </a:solidFill>
                <a:latin typeface="Times New Roman" pitchFamily="18" charset="0"/>
              </a:rPr>
              <a:t> </a:t>
            </a:r>
          </a:p>
        </p:txBody>
      </p:sp>
      <p:cxnSp>
        <p:nvCxnSpPr>
          <p:cNvPr id="5" name="Straight Connector 4"/>
          <p:cNvCxnSpPr/>
          <p:nvPr/>
        </p:nvCxnSpPr>
        <p:spPr>
          <a:xfrm>
            <a:off x="6113463" y="4559300"/>
            <a:ext cx="0"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44043" name="TextBox 5"/>
          <p:cNvSpPr txBox="1">
            <a:spLocks noChangeArrowheads="1"/>
          </p:cNvSpPr>
          <p:nvPr/>
        </p:nvSpPr>
        <p:spPr bwMode="auto">
          <a:xfrm>
            <a:off x="7248526" y="3860800"/>
            <a:ext cx="16811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Sense of threat</a:t>
            </a:r>
          </a:p>
        </p:txBody>
      </p:sp>
      <p:sp>
        <p:nvSpPr>
          <p:cNvPr id="44044" name="TextBox 6"/>
          <p:cNvSpPr txBox="1">
            <a:spLocks noChangeArrowheads="1"/>
          </p:cNvSpPr>
          <p:nvPr/>
        </p:nvSpPr>
        <p:spPr bwMode="auto">
          <a:xfrm>
            <a:off x="1703388" y="404814"/>
            <a:ext cx="86407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lgn="ctr">
              <a:spcBef>
                <a:spcPct val="0"/>
              </a:spcBef>
              <a:buFontTx/>
              <a:buNone/>
            </a:pPr>
            <a:r>
              <a:rPr lang="en-GB" altLang="en-US"/>
              <a:t>Why your body’s Safety System often gets it</a:t>
            </a:r>
          </a:p>
          <a:p>
            <a:pPr algn="ctr">
              <a:spcBef>
                <a:spcPct val="0"/>
              </a:spcBef>
              <a:buFontTx/>
              <a:buNone/>
            </a:pPr>
            <a:r>
              <a:rPr lang="en-GB" altLang="en-US"/>
              <a:t> wrong</a:t>
            </a:r>
          </a:p>
        </p:txBody>
      </p:sp>
    </p:spTree>
    <p:extLst>
      <p:ext uri="{BB962C8B-B14F-4D97-AF65-F5344CB8AC3E}">
        <p14:creationId xmlns:p14="http://schemas.microsoft.com/office/powerpoint/2010/main" val="83052480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3" presetClass="path" presetSubtype="0" accel="50000" decel="50000" fill="hold" nodeType="clickEffect">
                                  <p:stCondLst>
                                    <p:cond delay="0"/>
                                  </p:stCondLst>
                                  <p:childTnLst>
                                    <p:animMotion origin="layout" path="M 1.11111E-6 7.40741E-7 L 0.14965 -0.00532 " pathEditMode="relative" rAng="0" ptsTypes="AA">
                                      <p:cBhvr>
                                        <p:cTn id="11" dur="2000" fill="hold"/>
                                        <p:tgtEl>
                                          <p:spTgt spid="3"/>
                                        </p:tgtEl>
                                        <p:attrNameLst>
                                          <p:attrName>ppt_x</p:attrName>
                                          <p:attrName>ppt_y</p:attrName>
                                        </p:attrNameLst>
                                      </p:cBhvr>
                                      <p:rCtr x="7500" y="-300"/>
                                    </p:animMotion>
                                  </p:childTnLst>
                                </p:cTn>
                              </p:par>
                              <p:par>
                                <p:cTn id="12" presetID="35" presetClass="path" presetSubtype="0" accel="50000" decel="50000" fill="hold" nodeType="withEffect">
                                  <p:stCondLst>
                                    <p:cond delay="0"/>
                                  </p:stCondLst>
                                  <p:childTnLst>
                                    <p:animMotion origin="layout" path="M 5E-6 4.44444E-6 L -0.14306 -0.00348 " pathEditMode="relative" rAng="0" ptsTypes="AA">
                                      <p:cBhvr>
                                        <p:cTn id="13" dur="2000" fill="hold"/>
                                        <p:tgtEl>
                                          <p:spTgt spid="2"/>
                                        </p:tgtEl>
                                        <p:attrNameLst>
                                          <p:attrName>ppt_x</p:attrName>
                                          <p:attrName>ppt_y</p:attrName>
                                        </p:attrNameLst>
                                      </p:cBhvr>
                                      <p:rCtr x="-7200" y="-200"/>
                                    </p:animMotion>
                                  </p:childTnLst>
                                </p:cTn>
                              </p:par>
                              <p:par>
                                <p:cTn id="14" presetID="42" presetClass="path" presetSubtype="0" accel="50000" decel="50000" fill="hold" grpId="0" nodeType="withEffect">
                                  <p:stCondLst>
                                    <p:cond delay="0"/>
                                  </p:stCondLst>
                                  <p:childTnLst>
                                    <p:animMotion origin="layout" path="M 0 0  L 0 0.33333  E" pathEditMode="relative" ptsTypes="">
                                      <p:cBhvr>
                                        <p:cTn id="15" dur="2000" fill="hold"/>
                                        <p:tgtEl>
                                          <p:spTgt spid="257030"/>
                                        </p:tgtEl>
                                        <p:attrNameLst>
                                          <p:attrName>ppt_x</p:attrName>
                                          <p:attrName>ppt_y</p:attrName>
                                        </p:attrNameLst>
                                      </p:cBhvr>
                                    </p:animMotion>
                                  </p:childTnLst>
                                </p:cTn>
                              </p:par>
                              <p:par>
                                <p:cTn id="16" presetID="1" presetClass="exit" presetSubtype="0" fill="hold" nodeType="withEffect">
                                  <p:stCondLst>
                                    <p:cond delay="0"/>
                                  </p:stCondLst>
                                  <p:childTnLst>
                                    <p:set>
                                      <p:cBhvr>
                                        <p:cTn id="17" dur="1" fill="hold">
                                          <p:stCondLst>
                                            <p:cond delay="0"/>
                                          </p:stCondLst>
                                        </p:cTn>
                                        <p:tgtEl>
                                          <p:spTgt spid="257032"/>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2000"/>
                                        <p:tgtEl>
                                          <p:spTgt spid="257031"/>
                                        </p:tgtEl>
                                      </p:cBhvr>
                                    </p:animEffect>
                                    <p:set>
                                      <p:cBhvr>
                                        <p:cTn id="20" dur="1" fill="hold">
                                          <p:stCondLst>
                                            <p:cond delay="1999"/>
                                          </p:stCondLst>
                                        </p:cTn>
                                        <p:tgtEl>
                                          <p:spTgt spid="257031"/>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257030"/>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64" presetClass="path" presetSubtype="0" accel="50000" decel="50000" fill="hold" grpId="1" nodeType="withEffect">
                                  <p:stCondLst>
                                    <p:cond delay="0"/>
                                  </p:stCondLst>
                                  <p:childTnLst>
                                    <p:animMotion origin="layout" path="M 0 0  L 0 -0.33333  E" pathEditMode="relative" ptsTypes="">
                                      <p:cBhvr>
                                        <p:cTn id="28" dur="2000" fill="hold"/>
                                        <p:tgtEl>
                                          <p:spTgt spid="16"/>
                                        </p:tgtEl>
                                        <p:attrNameLst>
                                          <p:attrName>ppt_x</p:attrName>
                                          <p:attrName>ppt_y</p:attrName>
                                        </p:attrNameLst>
                                      </p:cBhvr>
                                    </p:animMotion>
                                  </p:childTnLst>
                                </p:cTn>
                              </p:par>
                            </p:childTnLst>
                          </p:cTn>
                        </p:par>
                        <p:par>
                          <p:cTn id="29" fill="hold" nodeType="afterGroup">
                            <p:stCondLst>
                              <p:cond delay="2000"/>
                            </p:stCondLst>
                            <p:childTnLst>
                              <p:par>
                                <p:cTn id="30" presetID="63" presetClass="path" presetSubtype="0" accel="50000" decel="50000" fill="hold" nodeType="afterEffect">
                                  <p:stCondLst>
                                    <p:cond delay="0"/>
                                  </p:stCondLst>
                                  <p:childTnLst>
                                    <p:animMotion origin="layout" path="M -0.14306 -0.00348 L -0.08004 -0.00348 " pathEditMode="relative" rAng="0" ptsTypes="AA">
                                      <p:cBhvr>
                                        <p:cTn id="31" dur="2000" fill="hold"/>
                                        <p:tgtEl>
                                          <p:spTgt spid="2"/>
                                        </p:tgtEl>
                                        <p:attrNameLst>
                                          <p:attrName>ppt_x</p:attrName>
                                          <p:attrName>ppt_y</p:attrName>
                                        </p:attrNameLst>
                                      </p:cBhvr>
                                      <p:rCtr x="3100" y="0"/>
                                    </p:animMotion>
                                  </p:childTnLst>
                                </p:cTn>
                              </p:par>
                              <p:par>
                                <p:cTn id="32" presetID="35" presetClass="path" presetSubtype="0" accel="50000" decel="50000" fill="hold" nodeType="withEffect">
                                  <p:stCondLst>
                                    <p:cond delay="0"/>
                                  </p:stCondLst>
                                  <p:childTnLst>
                                    <p:animMotion origin="layout" path="M 0.14966 -0.00532 L 0.10261 -0.00578 " pathEditMode="relative" rAng="0" ptsTypes="AA">
                                      <p:cBhvr>
                                        <p:cTn id="33" dur="2000" fill="hold"/>
                                        <p:tgtEl>
                                          <p:spTgt spid="3"/>
                                        </p:tgtEl>
                                        <p:attrNameLst>
                                          <p:attrName>ppt_x</p:attrName>
                                          <p:attrName>ppt_y</p:attrName>
                                        </p:attrNameLst>
                                      </p:cBhvr>
                                      <p:rCtr x="-24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31" grpId="0"/>
      <p:bldP spid="257030" grpId="0"/>
      <p:bldP spid="257030" grpId="1"/>
      <p:bldP spid="16" grpId="0"/>
      <p:bldP spid="1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GB" altLang="en-US" smtClean="0"/>
              <a:t>Stress and You</a:t>
            </a:r>
          </a:p>
        </p:txBody>
      </p:sp>
      <p:sp>
        <p:nvSpPr>
          <p:cNvPr id="46083" name="Content Placeholder 2"/>
          <p:cNvSpPr>
            <a:spLocks noGrp="1"/>
          </p:cNvSpPr>
          <p:nvPr>
            <p:ph idx="1"/>
          </p:nvPr>
        </p:nvSpPr>
        <p:spPr/>
        <p:txBody>
          <a:bodyPr/>
          <a:lstStyle/>
          <a:p>
            <a:r>
              <a:rPr lang="en-GB" altLang="en-US" smtClean="0"/>
              <a:t>People with anger issues tend to feel under threat the whole time</a:t>
            </a:r>
          </a:p>
          <a:p>
            <a:r>
              <a:rPr lang="en-GB" altLang="en-US" smtClean="0"/>
              <a:t>So their body is always ready for action ‘just in case’</a:t>
            </a:r>
          </a:p>
          <a:p>
            <a:r>
              <a:rPr lang="en-GB" altLang="en-US" smtClean="0"/>
              <a:t>This means you feel stressed the whole time</a:t>
            </a:r>
          </a:p>
          <a:p>
            <a:r>
              <a:rPr lang="en-GB" altLang="en-US" smtClean="0"/>
              <a:t>Could this be you? What is it like?</a:t>
            </a:r>
          </a:p>
        </p:txBody>
      </p:sp>
    </p:spTree>
    <p:extLst>
      <p:ext uri="{BB962C8B-B14F-4D97-AF65-F5344CB8AC3E}">
        <p14:creationId xmlns:p14="http://schemas.microsoft.com/office/powerpoint/2010/main" val="3755772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362200" y="1219200"/>
          <a:ext cx="6096000" cy="462280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0000"/>
                    </a:ext>
                  </a:extLst>
                </a:gridCol>
              </a:tblGrid>
              <a:tr h="1558645">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3064155">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bl>
          </a:graphicData>
        </a:graphic>
      </p:graphicFrame>
      <p:sp>
        <p:nvSpPr>
          <p:cNvPr id="5" name="Freeform 4"/>
          <p:cNvSpPr/>
          <p:nvPr/>
        </p:nvSpPr>
        <p:spPr>
          <a:xfrm>
            <a:off x="2362200" y="5105400"/>
            <a:ext cx="7696200" cy="304800"/>
          </a:xfrm>
          <a:custGeom>
            <a:avLst/>
            <a:gdLst>
              <a:gd name="connsiteX0" fmla="*/ 0 w 317627"/>
              <a:gd name="connsiteY0" fmla="*/ 242231 h 242231"/>
              <a:gd name="connsiteX1" fmla="*/ 91440 w 317627"/>
              <a:gd name="connsiteY1" fmla="*/ 173651 h 242231"/>
              <a:gd name="connsiteX2" fmla="*/ 160020 w 317627"/>
              <a:gd name="connsiteY2" fmla="*/ 105071 h 242231"/>
              <a:gd name="connsiteX3" fmla="*/ 251460 w 317627"/>
              <a:gd name="connsiteY3" fmla="*/ 59351 h 242231"/>
            </a:gdLst>
            <a:ahLst/>
            <a:cxnLst>
              <a:cxn ang="0">
                <a:pos x="connsiteX0" y="connsiteY0"/>
              </a:cxn>
              <a:cxn ang="0">
                <a:pos x="connsiteX1" y="connsiteY1"/>
              </a:cxn>
              <a:cxn ang="0">
                <a:pos x="connsiteX2" y="connsiteY2"/>
              </a:cxn>
              <a:cxn ang="0">
                <a:pos x="connsiteX3" y="connsiteY3"/>
              </a:cxn>
            </a:cxnLst>
            <a:rect l="l" t="t" r="r" b="b"/>
            <a:pathLst>
              <a:path w="317627" h="242231">
                <a:moveTo>
                  <a:pt x="0" y="242231"/>
                </a:moveTo>
                <a:cubicBezTo>
                  <a:pt x="30480" y="219371"/>
                  <a:pt x="62512" y="198446"/>
                  <a:pt x="91440" y="173651"/>
                </a:cubicBezTo>
                <a:cubicBezTo>
                  <a:pt x="115986" y="152612"/>
                  <a:pt x="133121" y="123004"/>
                  <a:pt x="160020" y="105071"/>
                </a:cubicBezTo>
                <a:cubicBezTo>
                  <a:pt x="317627" y="0"/>
                  <a:pt x="176319" y="134492"/>
                  <a:pt x="251460" y="59351"/>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sp>
        <p:nvSpPr>
          <p:cNvPr id="6" name="Freeform 5"/>
          <p:cNvSpPr/>
          <p:nvPr/>
        </p:nvSpPr>
        <p:spPr>
          <a:xfrm>
            <a:off x="3421063" y="2697163"/>
            <a:ext cx="23812" cy="68262"/>
          </a:xfrm>
          <a:custGeom>
            <a:avLst/>
            <a:gdLst>
              <a:gd name="connsiteX0" fmla="*/ 22860 w 22860"/>
              <a:gd name="connsiteY0" fmla="*/ 0 h 68580"/>
              <a:gd name="connsiteX1" fmla="*/ 0 w 22860"/>
              <a:gd name="connsiteY1" fmla="*/ 68580 h 68580"/>
              <a:gd name="connsiteX2" fmla="*/ 0 w 22860"/>
              <a:gd name="connsiteY2" fmla="*/ 68580 h 68580"/>
              <a:gd name="connsiteX3" fmla="*/ 0 w 22860"/>
              <a:gd name="connsiteY3" fmla="*/ 68580 h 68580"/>
            </a:gdLst>
            <a:ahLst/>
            <a:cxnLst>
              <a:cxn ang="0">
                <a:pos x="connsiteX0" y="connsiteY0"/>
              </a:cxn>
              <a:cxn ang="0">
                <a:pos x="connsiteX1" y="connsiteY1"/>
              </a:cxn>
              <a:cxn ang="0">
                <a:pos x="connsiteX2" y="connsiteY2"/>
              </a:cxn>
              <a:cxn ang="0">
                <a:pos x="connsiteX3" y="connsiteY3"/>
              </a:cxn>
            </a:cxnLst>
            <a:rect l="l" t="t" r="r" b="b"/>
            <a:pathLst>
              <a:path w="22860" h="68580">
                <a:moveTo>
                  <a:pt x="22860" y="0"/>
                </a:moveTo>
                <a:lnTo>
                  <a:pt x="0" y="68580"/>
                </a:lnTo>
                <a:lnTo>
                  <a:pt x="0" y="68580"/>
                </a:lnTo>
                <a:lnTo>
                  <a:pt x="0" y="68580"/>
                </a:lnTo>
              </a:path>
            </a:pathLst>
          </a:cu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GB"/>
          </a:p>
        </p:txBody>
      </p:sp>
      <p:cxnSp>
        <p:nvCxnSpPr>
          <p:cNvPr id="8" name="Curved Connector 7"/>
          <p:cNvCxnSpPr/>
          <p:nvPr/>
        </p:nvCxnSpPr>
        <p:spPr>
          <a:xfrm flipV="1">
            <a:off x="6248400" y="3124200"/>
            <a:ext cx="1981200" cy="457200"/>
          </a:xfrm>
          <a:prstGeom prst="curved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urved Connector 10"/>
          <p:cNvCxnSpPr/>
          <p:nvPr/>
        </p:nvCxnSpPr>
        <p:spPr>
          <a:xfrm flipV="1">
            <a:off x="2438400" y="2895600"/>
            <a:ext cx="1828800" cy="685800"/>
          </a:xfrm>
          <a:prstGeom prst="curved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urved Connector 12"/>
          <p:cNvCxnSpPr/>
          <p:nvPr/>
        </p:nvCxnSpPr>
        <p:spPr>
          <a:xfrm>
            <a:off x="3962400" y="2895600"/>
            <a:ext cx="2362200" cy="685800"/>
          </a:xfrm>
          <a:prstGeom prst="curved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8142" name="TextBox 20"/>
          <p:cNvSpPr txBox="1">
            <a:spLocks noChangeArrowheads="1"/>
          </p:cNvSpPr>
          <p:nvPr/>
        </p:nvSpPr>
        <p:spPr bwMode="auto">
          <a:xfrm>
            <a:off x="8458200" y="4933951"/>
            <a:ext cx="1784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Low ongoing</a:t>
            </a:r>
          </a:p>
          <a:p>
            <a:pPr>
              <a:spcBef>
                <a:spcPct val="0"/>
              </a:spcBef>
              <a:buFontTx/>
              <a:buNone/>
            </a:pPr>
            <a:r>
              <a:rPr lang="en-GB" altLang="en-US" sz="1800"/>
              <a:t> stress level</a:t>
            </a:r>
          </a:p>
        </p:txBody>
      </p:sp>
      <p:sp>
        <p:nvSpPr>
          <p:cNvPr id="48143" name="TextBox 21"/>
          <p:cNvSpPr txBox="1">
            <a:spLocks noChangeArrowheads="1"/>
          </p:cNvSpPr>
          <p:nvPr/>
        </p:nvSpPr>
        <p:spPr bwMode="auto">
          <a:xfrm>
            <a:off x="8450264" y="2801939"/>
            <a:ext cx="1608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High ongoing  stress level</a:t>
            </a:r>
          </a:p>
        </p:txBody>
      </p:sp>
      <p:sp>
        <p:nvSpPr>
          <p:cNvPr id="48144" name="TextBox 22"/>
          <p:cNvSpPr txBox="1">
            <a:spLocks noChangeArrowheads="1"/>
          </p:cNvSpPr>
          <p:nvPr/>
        </p:nvSpPr>
        <p:spPr bwMode="auto">
          <a:xfrm>
            <a:off x="8651876" y="1562101"/>
            <a:ext cx="18764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Point of loss of temper/panic</a:t>
            </a:r>
          </a:p>
        </p:txBody>
      </p:sp>
      <p:cxnSp>
        <p:nvCxnSpPr>
          <p:cNvPr id="25" name="Straight Connector 24"/>
          <p:cNvCxnSpPr>
            <a:stCxn id="48144" idx="1"/>
          </p:cNvCxnSpPr>
          <p:nvPr/>
        </p:nvCxnSpPr>
        <p:spPr>
          <a:xfrm flipH="1">
            <a:off x="8455025" y="1884363"/>
            <a:ext cx="196850" cy="8810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5" idx="2"/>
          </p:cNvCxnSpPr>
          <p:nvPr/>
        </p:nvCxnSpPr>
        <p:spPr>
          <a:xfrm flipV="1">
            <a:off x="6238876" y="2362201"/>
            <a:ext cx="9525" cy="2874963"/>
          </a:xfrm>
          <a:prstGeom prst="line">
            <a:avLst/>
          </a:prstGeom>
          <a:ln w="889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4065588" y="2362200"/>
            <a:ext cx="0" cy="533400"/>
          </a:xfrm>
          <a:prstGeom prst="line">
            <a:avLst/>
          </a:prstGeom>
          <a:ln w="88900">
            <a:solidFill>
              <a:schemeClr val="tx1"/>
            </a:solidFill>
          </a:ln>
          <a:effectLst>
            <a:innerShdw blurRad="63500" dist="508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30" name="Explosion 1 29"/>
          <p:cNvSpPr/>
          <p:nvPr/>
        </p:nvSpPr>
        <p:spPr>
          <a:xfrm>
            <a:off x="5791200" y="1981200"/>
            <a:ext cx="1066800" cy="685800"/>
          </a:xfrm>
          <a:prstGeom prst="irregularSeal1">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1" name="Explosion 1 30"/>
          <p:cNvSpPr/>
          <p:nvPr/>
        </p:nvSpPr>
        <p:spPr>
          <a:xfrm>
            <a:off x="3505200" y="1905000"/>
            <a:ext cx="1447800" cy="685800"/>
          </a:xfrm>
          <a:prstGeom prst="irregularSeal1">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8150" name="TextBox 32"/>
          <p:cNvSpPr txBox="1">
            <a:spLocks noChangeArrowheads="1"/>
          </p:cNvSpPr>
          <p:nvPr/>
        </p:nvSpPr>
        <p:spPr bwMode="auto">
          <a:xfrm>
            <a:off x="1784350" y="549275"/>
            <a:ext cx="8458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b="1"/>
              <a:t>EFFECT OF  ONGOING STRESS LEVEL ON  LOSS OF TEMPER/PANIC</a:t>
            </a:r>
          </a:p>
        </p:txBody>
      </p:sp>
      <p:sp>
        <p:nvSpPr>
          <p:cNvPr id="48151" name="TextBox 16"/>
          <p:cNvSpPr txBox="1">
            <a:spLocks noChangeArrowheads="1"/>
          </p:cNvSpPr>
          <p:nvPr/>
        </p:nvSpPr>
        <p:spPr bwMode="auto">
          <a:xfrm>
            <a:off x="3575051" y="2924175"/>
            <a:ext cx="191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Minor event</a:t>
            </a:r>
          </a:p>
        </p:txBody>
      </p:sp>
      <p:sp>
        <p:nvSpPr>
          <p:cNvPr id="48152" name="TextBox 17"/>
          <p:cNvSpPr txBox="1">
            <a:spLocks noChangeArrowheads="1"/>
          </p:cNvSpPr>
          <p:nvPr/>
        </p:nvSpPr>
        <p:spPr bwMode="auto">
          <a:xfrm>
            <a:off x="5448300" y="5300664"/>
            <a:ext cx="29543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Major stressful event</a:t>
            </a:r>
          </a:p>
        </p:txBody>
      </p:sp>
    </p:spTree>
    <p:extLst>
      <p:ext uri="{BB962C8B-B14F-4D97-AF65-F5344CB8AC3E}">
        <p14:creationId xmlns:p14="http://schemas.microsoft.com/office/powerpoint/2010/main" val="40292613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GB" altLang="en-US" smtClean="0"/>
              <a:t>Life Style and chronic stress</a:t>
            </a:r>
          </a:p>
        </p:txBody>
      </p:sp>
      <p:sp>
        <p:nvSpPr>
          <p:cNvPr id="3" name="Content Placeholder 2"/>
          <p:cNvSpPr>
            <a:spLocks noGrp="1"/>
          </p:cNvSpPr>
          <p:nvPr>
            <p:ph idx="1"/>
          </p:nvPr>
        </p:nvSpPr>
        <p:spPr>
          <a:xfrm>
            <a:off x="2424113" y="1844675"/>
            <a:ext cx="7124700" cy="3187700"/>
          </a:xfrm>
        </p:spPr>
        <p:txBody>
          <a:bodyPr>
            <a:normAutofit fontScale="92500" lnSpcReduction="10000"/>
          </a:bodyPr>
          <a:lstStyle/>
          <a:p>
            <a:r>
              <a:rPr lang="en-GB" altLang="en-US"/>
              <a:t>What changes might you need to make?</a:t>
            </a:r>
          </a:p>
          <a:p>
            <a:r>
              <a:rPr lang="en-GB" altLang="en-US"/>
              <a:t>Too many stresses – problem solve cutting down</a:t>
            </a:r>
          </a:p>
          <a:p>
            <a:r>
              <a:rPr lang="en-GB" altLang="en-US"/>
              <a:t>Too little meaningful activity, too little contact with others etc. (also stressful)</a:t>
            </a:r>
          </a:p>
          <a:p>
            <a:r>
              <a:rPr lang="en-GB" altLang="en-US"/>
              <a:t>If you are a sensitive person, you might need to limit things that other don’t find too much (crowds, stimulation etc.)</a:t>
            </a:r>
          </a:p>
          <a:p>
            <a:r>
              <a:rPr lang="en-GB" altLang="en-US"/>
              <a:t>What lifestyle changes can you make?</a:t>
            </a:r>
          </a:p>
        </p:txBody>
      </p:sp>
    </p:spTree>
    <p:extLst>
      <p:ext uri="{BB962C8B-B14F-4D97-AF65-F5344CB8AC3E}">
        <p14:creationId xmlns:p14="http://schemas.microsoft.com/office/powerpoint/2010/main" val="10329459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GB" altLang="en-US" smtClean="0"/>
              <a:t>Before next time</a:t>
            </a:r>
          </a:p>
        </p:txBody>
      </p:sp>
      <p:sp>
        <p:nvSpPr>
          <p:cNvPr id="3" name="Content Placeholder 2"/>
          <p:cNvSpPr>
            <a:spLocks noGrp="1"/>
          </p:cNvSpPr>
          <p:nvPr>
            <p:ph idx="1"/>
          </p:nvPr>
        </p:nvSpPr>
        <p:spPr/>
        <p:txBody>
          <a:bodyPr/>
          <a:lstStyle/>
          <a:p>
            <a:pPr>
              <a:defRPr/>
            </a:pPr>
            <a:r>
              <a:rPr lang="en-GB" dirty="0"/>
              <a:t>Monitoring chart to fill in whenever you feel a bit irritated.</a:t>
            </a:r>
          </a:p>
          <a:p>
            <a:pPr>
              <a:defRPr/>
            </a:pPr>
            <a:r>
              <a:rPr lang="en-GB" dirty="0"/>
              <a:t>What was happening around you, outside?</a:t>
            </a:r>
          </a:p>
          <a:p>
            <a:pPr>
              <a:defRPr/>
            </a:pPr>
            <a:r>
              <a:rPr lang="en-GB" dirty="0"/>
              <a:t>What did you notice inside? Your body? Your thoughts? </a:t>
            </a:r>
          </a:p>
          <a:p>
            <a:pPr>
              <a:defRPr/>
            </a:pPr>
            <a:r>
              <a:rPr lang="en-GB" dirty="0"/>
              <a:t>Can you ground yourself in the present when you notice these changes?</a:t>
            </a:r>
          </a:p>
          <a:p>
            <a:pPr>
              <a:defRPr/>
            </a:pPr>
            <a:r>
              <a:rPr lang="en-GB" dirty="0"/>
              <a:t>Think about lifestyle changes to reduce stress </a:t>
            </a:r>
          </a:p>
          <a:p>
            <a:pPr marL="0" indent="0">
              <a:buNone/>
              <a:defRPr/>
            </a:pPr>
            <a:r>
              <a:rPr lang="en-GB" dirty="0"/>
              <a:t> </a:t>
            </a:r>
          </a:p>
        </p:txBody>
      </p:sp>
    </p:spTree>
    <p:extLst>
      <p:ext uri="{BB962C8B-B14F-4D97-AF65-F5344CB8AC3E}">
        <p14:creationId xmlns:p14="http://schemas.microsoft.com/office/powerpoint/2010/main" val="3011155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GB" altLang="en-US" smtClean="0"/>
              <a:t>Feedback from monitoring</a:t>
            </a:r>
          </a:p>
        </p:txBody>
      </p:sp>
      <p:sp>
        <p:nvSpPr>
          <p:cNvPr id="28675" name="Content Placeholder 2"/>
          <p:cNvSpPr>
            <a:spLocks noGrp="1"/>
          </p:cNvSpPr>
          <p:nvPr>
            <p:ph idx="1"/>
          </p:nvPr>
        </p:nvSpPr>
        <p:spPr>
          <a:xfrm>
            <a:off x="1981200" y="1628776"/>
            <a:ext cx="8229600" cy="4525963"/>
          </a:xfrm>
        </p:spPr>
        <p:txBody>
          <a:bodyPr/>
          <a:lstStyle/>
          <a:p>
            <a:r>
              <a:rPr lang="en-GB" altLang="en-US" smtClean="0"/>
              <a:t>What did you notice over the week?</a:t>
            </a:r>
          </a:p>
          <a:p>
            <a:r>
              <a:rPr lang="en-GB" altLang="en-US" smtClean="0"/>
              <a:t>Noticing how your body felt</a:t>
            </a:r>
          </a:p>
          <a:p>
            <a:r>
              <a:rPr lang="en-GB" altLang="en-US" smtClean="0"/>
              <a:t>Revise grounding in the present.</a:t>
            </a:r>
          </a:p>
          <a:p>
            <a:endParaRPr lang="en-GB" altLang="en-US" smtClean="0"/>
          </a:p>
        </p:txBody>
      </p:sp>
    </p:spTree>
    <p:extLst>
      <p:ext uri="{BB962C8B-B14F-4D97-AF65-F5344CB8AC3E}">
        <p14:creationId xmlns:p14="http://schemas.microsoft.com/office/powerpoint/2010/main" val="2440088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GB" altLang="en-US" b="1" smtClean="0"/>
              <a:t>“</a:t>
            </a:r>
            <a:r>
              <a:rPr lang="en-GB" altLang="en-US" sz="3200" b="1"/>
              <a:t>How do I know when I am angry?”</a:t>
            </a:r>
            <a:endParaRPr lang="en-GB" altLang="en-US" sz="3200"/>
          </a:p>
        </p:txBody>
      </p:sp>
      <p:sp>
        <p:nvSpPr>
          <p:cNvPr id="30723" name="Content Placeholder 2"/>
          <p:cNvSpPr>
            <a:spLocks noGrp="1"/>
          </p:cNvSpPr>
          <p:nvPr>
            <p:ph idx="1"/>
          </p:nvPr>
        </p:nvSpPr>
        <p:spPr/>
        <p:txBody>
          <a:bodyPr/>
          <a:lstStyle/>
          <a:p>
            <a:r>
              <a:rPr lang="en-GB" altLang="en-US" smtClean="0"/>
              <a:t>When it senses threat, your body gets ready for action</a:t>
            </a:r>
          </a:p>
          <a:p>
            <a:r>
              <a:rPr lang="en-GB" altLang="en-US" smtClean="0"/>
              <a:t>The first thing you are likely to know about it is when you start to notice the changes</a:t>
            </a:r>
          </a:p>
          <a:p>
            <a:r>
              <a:rPr lang="en-GB" altLang="en-US" smtClean="0"/>
              <a:t>So – noticing these are important – they give you a chance to take charge before your anger does</a:t>
            </a:r>
          </a:p>
          <a:p>
            <a:r>
              <a:rPr lang="en-GB" altLang="en-US" smtClean="0"/>
              <a:t>What changes do you notice?</a:t>
            </a:r>
          </a:p>
        </p:txBody>
      </p:sp>
    </p:spTree>
    <p:extLst>
      <p:ext uri="{BB962C8B-B14F-4D97-AF65-F5344CB8AC3E}">
        <p14:creationId xmlns:p14="http://schemas.microsoft.com/office/powerpoint/2010/main" val="30664764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81525" y="1069976"/>
            <a:ext cx="3113088" cy="484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TextBox 4"/>
          <p:cNvSpPr txBox="1">
            <a:spLocks noChangeArrowheads="1"/>
          </p:cNvSpPr>
          <p:nvPr/>
        </p:nvSpPr>
        <p:spPr bwMode="auto">
          <a:xfrm>
            <a:off x="8382001" y="1601788"/>
            <a:ext cx="392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A</a:t>
            </a:r>
          </a:p>
        </p:txBody>
      </p:sp>
      <p:sp>
        <p:nvSpPr>
          <p:cNvPr id="31748" name="TextBox 5"/>
          <p:cNvSpPr txBox="1">
            <a:spLocks noChangeArrowheads="1"/>
          </p:cNvSpPr>
          <p:nvPr/>
        </p:nvSpPr>
        <p:spPr bwMode="auto">
          <a:xfrm>
            <a:off x="8535989" y="2827339"/>
            <a:ext cx="365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A</a:t>
            </a:r>
          </a:p>
        </p:txBody>
      </p:sp>
      <p:cxnSp>
        <p:nvCxnSpPr>
          <p:cNvPr id="8" name="Straight Connector 7"/>
          <p:cNvCxnSpPr>
            <a:endCxn id="31747" idx="1"/>
          </p:cNvCxnSpPr>
          <p:nvPr/>
        </p:nvCxnSpPr>
        <p:spPr>
          <a:xfrm>
            <a:off x="6634164" y="1668464"/>
            <a:ext cx="1747837" cy="71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4044950" y="1252538"/>
            <a:ext cx="170973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7599363" y="3001964"/>
            <a:ext cx="1020762" cy="579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6256339" y="3590926"/>
            <a:ext cx="1690687" cy="531813"/>
          </a:xfrm>
          <a:prstGeom prst="line">
            <a:avLst/>
          </a:prstGeom>
        </p:spPr>
        <p:style>
          <a:lnRef idx="1">
            <a:schemeClr val="accent1"/>
          </a:lnRef>
          <a:fillRef idx="0">
            <a:schemeClr val="accent1"/>
          </a:fillRef>
          <a:effectRef idx="0">
            <a:schemeClr val="accent1"/>
          </a:effectRef>
          <a:fontRef idx="minor">
            <a:schemeClr val="tx1"/>
          </a:fontRef>
        </p:style>
      </p:cxnSp>
      <p:sp>
        <p:nvSpPr>
          <p:cNvPr id="31753" name="TextBox 15"/>
          <p:cNvSpPr txBox="1">
            <a:spLocks noChangeArrowheads="1"/>
          </p:cNvSpPr>
          <p:nvPr/>
        </p:nvSpPr>
        <p:spPr bwMode="auto">
          <a:xfrm flipH="1">
            <a:off x="8039100" y="4208464"/>
            <a:ext cx="1920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A</a:t>
            </a:r>
          </a:p>
        </p:txBody>
      </p:sp>
      <p:cxnSp>
        <p:nvCxnSpPr>
          <p:cNvPr id="18" name="Straight Connector 17"/>
          <p:cNvCxnSpPr/>
          <p:nvPr/>
        </p:nvCxnSpPr>
        <p:spPr>
          <a:xfrm flipV="1">
            <a:off x="7599363" y="5291139"/>
            <a:ext cx="869950" cy="357187"/>
          </a:xfrm>
          <a:prstGeom prst="line">
            <a:avLst/>
          </a:prstGeom>
        </p:spPr>
        <p:style>
          <a:lnRef idx="1">
            <a:schemeClr val="accent1"/>
          </a:lnRef>
          <a:fillRef idx="0">
            <a:schemeClr val="accent1"/>
          </a:fillRef>
          <a:effectRef idx="0">
            <a:schemeClr val="accent1"/>
          </a:effectRef>
          <a:fontRef idx="minor">
            <a:schemeClr val="tx1"/>
          </a:fontRef>
        </p:style>
      </p:cxnSp>
      <p:sp>
        <p:nvSpPr>
          <p:cNvPr id="31755" name="TextBox 18"/>
          <p:cNvSpPr txBox="1">
            <a:spLocks noChangeArrowheads="1"/>
          </p:cNvSpPr>
          <p:nvPr/>
        </p:nvSpPr>
        <p:spPr bwMode="auto">
          <a:xfrm>
            <a:off x="8620125" y="5291138"/>
            <a:ext cx="3698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A</a:t>
            </a:r>
          </a:p>
        </p:txBody>
      </p:sp>
      <p:cxnSp>
        <p:nvCxnSpPr>
          <p:cNvPr id="21" name="Straight Connector 20"/>
          <p:cNvCxnSpPr/>
          <p:nvPr/>
        </p:nvCxnSpPr>
        <p:spPr>
          <a:xfrm flipH="1" flipV="1">
            <a:off x="3195638" y="2363788"/>
            <a:ext cx="2887662" cy="463550"/>
          </a:xfrm>
          <a:prstGeom prst="line">
            <a:avLst/>
          </a:prstGeom>
        </p:spPr>
        <p:style>
          <a:lnRef idx="1">
            <a:schemeClr val="accent1"/>
          </a:lnRef>
          <a:fillRef idx="0">
            <a:schemeClr val="accent1"/>
          </a:fillRef>
          <a:effectRef idx="0">
            <a:schemeClr val="accent1"/>
          </a:effectRef>
          <a:fontRef idx="minor">
            <a:schemeClr val="tx1"/>
          </a:fontRef>
        </p:style>
      </p:cxnSp>
      <p:sp>
        <p:nvSpPr>
          <p:cNvPr id="31757" name="TextBox 21"/>
          <p:cNvSpPr txBox="1">
            <a:spLocks noChangeArrowheads="1"/>
          </p:cNvSpPr>
          <p:nvPr/>
        </p:nvSpPr>
        <p:spPr bwMode="auto">
          <a:xfrm>
            <a:off x="2982914" y="2382839"/>
            <a:ext cx="1062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A</a:t>
            </a:r>
          </a:p>
        </p:txBody>
      </p:sp>
      <p:sp>
        <p:nvSpPr>
          <p:cNvPr id="31758" name="TextBox 22"/>
          <p:cNvSpPr txBox="1">
            <a:spLocks noChangeArrowheads="1"/>
          </p:cNvSpPr>
          <p:nvPr/>
        </p:nvSpPr>
        <p:spPr bwMode="auto">
          <a:xfrm>
            <a:off x="3806825" y="1252539"/>
            <a:ext cx="363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A</a:t>
            </a:r>
          </a:p>
        </p:txBody>
      </p:sp>
      <p:cxnSp>
        <p:nvCxnSpPr>
          <p:cNvPr id="25" name="Straight Connector 24"/>
          <p:cNvCxnSpPr/>
          <p:nvPr/>
        </p:nvCxnSpPr>
        <p:spPr>
          <a:xfrm flipH="1">
            <a:off x="3195638" y="4662489"/>
            <a:ext cx="2076450" cy="58737"/>
          </a:xfrm>
          <a:prstGeom prst="line">
            <a:avLst/>
          </a:prstGeom>
        </p:spPr>
        <p:style>
          <a:lnRef idx="1">
            <a:schemeClr val="accent1"/>
          </a:lnRef>
          <a:fillRef idx="0">
            <a:schemeClr val="accent1"/>
          </a:fillRef>
          <a:effectRef idx="0">
            <a:schemeClr val="accent1"/>
          </a:effectRef>
          <a:fontRef idx="minor">
            <a:schemeClr val="tx1"/>
          </a:fontRef>
        </p:style>
      </p:cxnSp>
      <p:sp>
        <p:nvSpPr>
          <p:cNvPr id="31760" name="TextBox 25"/>
          <p:cNvSpPr txBox="1">
            <a:spLocks noChangeArrowheads="1"/>
          </p:cNvSpPr>
          <p:nvPr/>
        </p:nvSpPr>
        <p:spPr bwMode="auto">
          <a:xfrm>
            <a:off x="2982914" y="4672014"/>
            <a:ext cx="363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a:t>A</a:t>
            </a:r>
          </a:p>
        </p:txBody>
      </p:sp>
    </p:spTree>
    <p:extLst>
      <p:ext uri="{BB962C8B-B14F-4D97-AF65-F5344CB8AC3E}">
        <p14:creationId xmlns:p14="http://schemas.microsoft.com/office/powerpoint/2010/main" val="1863024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GB" altLang="en-US" b="1" smtClean="0"/>
              <a:t>HOW THE BODY REACTS TO STRESS AND DANGER</a:t>
            </a:r>
            <a:endParaRPr lang="en-GB" altLang="en-US" smtClean="0"/>
          </a:p>
        </p:txBody>
      </p:sp>
      <p:sp>
        <p:nvSpPr>
          <p:cNvPr id="33795" name="Content Placeholder 2"/>
          <p:cNvSpPr>
            <a:spLocks noGrp="1"/>
          </p:cNvSpPr>
          <p:nvPr>
            <p:ph idx="1"/>
          </p:nvPr>
        </p:nvSpPr>
        <p:spPr/>
        <p:txBody>
          <a:bodyPr/>
          <a:lstStyle/>
          <a:p>
            <a:r>
              <a:rPr lang="en-GB" altLang="en-US" smtClean="0"/>
              <a:t>Your safety system goes into action mode</a:t>
            </a:r>
          </a:p>
          <a:p>
            <a:r>
              <a:rPr lang="en-GB" altLang="en-US" smtClean="0"/>
              <a:t>Changes take place all over the body in response to the sense that there is something to run away from or fight</a:t>
            </a:r>
          </a:p>
          <a:p>
            <a:r>
              <a:rPr lang="en-GB" altLang="en-US" smtClean="0"/>
              <a:t>BUT your safety system goes on the ‘better be safe than sorry’ principle</a:t>
            </a:r>
          </a:p>
          <a:p>
            <a:r>
              <a:rPr lang="en-GB" altLang="en-US" smtClean="0"/>
              <a:t>It is more than likely to have got it wrong!</a:t>
            </a:r>
          </a:p>
          <a:p>
            <a:endParaRPr lang="en-GB" altLang="en-US" smtClean="0"/>
          </a:p>
        </p:txBody>
      </p:sp>
    </p:spTree>
    <p:extLst>
      <p:ext uri="{BB962C8B-B14F-4D97-AF65-F5344CB8AC3E}">
        <p14:creationId xmlns:p14="http://schemas.microsoft.com/office/powerpoint/2010/main" val="3120269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1774825" y="476251"/>
            <a:ext cx="7126288" cy="925513"/>
          </a:xfrm>
        </p:spPr>
        <p:txBody>
          <a:bodyPr/>
          <a:lstStyle/>
          <a:p>
            <a:r>
              <a:rPr lang="en-GB" altLang="en-US" smtClean="0"/>
              <a:t>Action Mode</a:t>
            </a:r>
          </a:p>
        </p:txBody>
      </p:sp>
      <p:sp>
        <p:nvSpPr>
          <p:cNvPr id="3" name="Content Placeholder 2"/>
          <p:cNvSpPr>
            <a:spLocks noGrp="1"/>
          </p:cNvSpPr>
          <p:nvPr>
            <p:ph idx="1"/>
          </p:nvPr>
        </p:nvSpPr>
        <p:spPr>
          <a:xfrm>
            <a:off x="1981200" y="1125538"/>
            <a:ext cx="8229600" cy="5472112"/>
          </a:xfrm>
        </p:spPr>
        <p:txBody>
          <a:bodyPr>
            <a:noAutofit/>
          </a:bodyPr>
          <a:lstStyle/>
          <a:p>
            <a:pPr>
              <a:defRPr/>
            </a:pPr>
            <a:r>
              <a:rPr lang="en-GB" sz="2200" b="1" u="sng" dirty="0"/>
              <a:t>Heart Rate</a:t>
            </a:r>
            <a:r>
              <a:rPr lang="en-GB" sz="2200" dirty="0"/>
              <a:t>. This speeds up. </a:t>
            </a:r>
          </a:p>
          <a:p>
            <a:pPr marL="0" indent="0">
              <a:buNone/>
              <a:defRPr/>
            </a:pPr>
            <a:r>
              <a:rPr lang="en-GB" sz="2200" b="1" dirty="0"/>
              <a:t>Why?</a:t>
            </a:r>
            <a:r>
              <a:rPr lang="en-GB" sz="2200" dirty="0"/>
              <a:t> For vigorous action you need extra blood in all your limbs and organs – the heart achieves this by pumping the blood round faster.</a:t>
            </a:r>
          </a:p>
          <a:p>
            <a:pPr marL="0" indent="0">
              <a:buNone/>
              <a:defRPr/>
            </a:pPr>
            <a:r>
              <a:rPr lang="en-GB" sz="2200" b="1" dirty="0"/>
              <a:t>You notice</a:t>
            </a:r>
            <a:r>
              <a:rPr lang="en-GB" sz="2200" dirty="0"/>
              <a:t>: Heart thumping</a:t>
            </a:r>
          </a:p>
          <a:p>
            <a:pPr marL="0" indent="0">
              <a:buNone/>
              <a:defRPr/>
            </a:pPr>
            <a:r>
              <a:rPr lang="en-GB" sz="2200" dirty="0"/>
              <a:t>Feeling hot and sweaty.</a:t>
            </a:r>
          </a:p>
          <a:p>
            <a:pPr>
              <a:defRPr/>
            </a:pPr>
            <a:r>
              <a:rPr lang="en-GB" sz="2200" b="1" u="sng" dirty="0"/>
              <a:t>Stomach and digestive system</a:t>
            </a:r>
            <a:r>
              <a:rPr lang="en-GB" sz="2200" b="1" dirty="0"/>
              <a:t>. </a:t>
            </a:r>
            <a:r>
              <a:rPr lang="en-GB" sz="2200" dirty="0"/>
              <a:t>Digestion etc is switched off.</a:t>
            </a:r>
          </a:p>
          <a:p>
            <a:pPr marL="0" indent="0">
              <a:buNone/>
              <a:defRPr/>
            </a:pPr>
            <a:r>
              <a:rPr lang="en-GB" sz="2200" b="1" dirty="0"/>
              <a:t>Why?</a:t>
            </a:r>
            <a:r>
              <a:rPr lang="en-GB" sz="2200" dirty="0"/>
              <a:t> When there is an emergency, resources (blood) needs to be withdrawn from the less essential to the parts of the system that are vital for survival.</a:t>
            </a:r>
          </a:p>
          <a:p>
            <a:pPr marL="0" indent="0">
              <a:buNone/>
              <a:defRPr/>
            </a:pPr>
            <a:r>
              <a:rPr lang="en-GB" sz="2200" b="1" dirty="0"/>
              <a:t>You notice:</a:t>
            </a:r>
            <a:r>
              <a:rPr lang="en-GB" sz="2200" dirty="0"/>
              <a:t> Varies: ‘butterflies’ – uncomfortable feeling in the stomach</a:t>
            </a:r>
          </a:p>
          <a:p>
            <a:pPr marL="0" indent="0">
              <a:buNone/>
              <a:defRPr/>
            </a:pPr>
            <a:r>
              <a:rPr lang="en-GB" sz="2200" dirty="0"/>
              <a:t>Feeling sick</a:t>
            </a:r>
          </a:p>
          <a:p>
            <a:pPr marL="0" indent="0">
              <a:buNone/>
              <a:defRPr/>
            </a:pPr>
            <a:r>
              <a:rPr lang="en-GB" sz="2200" dirty="0"/>
              <a:t>Needing the toilet.</a:t>
            </a:r>
          </a:p>
        </p:txBody>
      </p:sp>
    </p:spTree>
    <p:extLst>
      <p:ext uri="{BB962C8B-B14F-4D97-AF65-F5344CB8AC3E}">
        <p14:creationId xmlns:p14="http://schemas.microsoft.com/office/powerpoint/2010/main" val="5121386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GB" altLang="en-US" smtClean="0"/>
              <a:t>Action Mode cont.</a:t>
            </a:r>
          </a:p>
        </p:txBody>
      </p:sp>
      <p:sp>
        <p:nvSpPr>
          <p:cNvPr id="36867" name="Content Placeholder 2"/>
          <p:cNvSpPr>
            <a:spLocks noGrp="1"/>
          </p:cNvSpPr>
          <p:nvPr>
            <p:ph idx="1"/>
          </p:nvPr>
        </p:nvSpPr>
        <p:spPr/>
        <p:txBody>
          <a:bodyPr/>
          <a:lstStyle/>
          <a:p>
            <a:endParaRPr lang="en-GB" altLang="en-US" sz="3500"/>
          </a:p>
          <a:p>
            <a:endParaRPr lang="en-GB" altLang="en-US" smtClean="0"/>
          </a:p>
        </p:txBody>
      </p:sp>
      <p:sp>
        <p:nvSpPr>
          <p:cNvPr id="36868" name="TextBox 3"/>
          <p:cNvSpPr txBox="1">
            <a:spLocks noChangeArrowheads="1"/>
          </p:cNvSpPr>
          <p:nvPr/>
        </p:nvSpPr>
        <p:spPr bwMode="auto">
          <a:xfrm>
            <a:off x="2424113" y="1989138"/>
            <a:ext cx="72009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b="1" u="sng"/>
              <a:t>Breathing.</a:t>
            </a:r>
            <a:r>
              <a:rPr lang="en-GB" altLang="en-US" sz="1800"/>
              <a:t> Breath in fast. Breath out less.</a:t>
            </a:r>
          </a:p>
          <a:p>
            <a:pPr>
              <a:spcBef>
                <a:spcPct val="0"/>
              </a:spcBef>
              <a:buFontTx/>
              <a:buNone/>
            </a:pPr>
            <a:r>
              <a:rPr lang="en-GB" altLang="en-US" sz="1800" b="1"/>
              <a:t>Why?</a:t>
            </a:r>
            <a:r>
              <a:rPr lang="en-GB" altLang="en-US" sz="1800"/>
              <a:t> When you engage in vigorous action, you need plenty of air, and you use it up quickly, hence gulping in air in rapid, short, breaths. </a:t>
            </a:r>
          </a:p>
          <a:p>
            <a:pPr>
              <a:spcBef>
                <a:spcPct val="0"/>
              </a:spcBef>
              <a:buFontTx/>
              <a:buNone/>
            </a:pPr>
            <a:endParaRPr lang="en-GB" altLang="en-US" sz="1800"/>
          </a:p>
          <a:p>
            <a:pPr>
              <a:spcBef>
                <a:spcPct val="0"/>
              </a:spcBef>
              <a:buFontTx/>
              <a:buNone/>
            </a:pPr>
            <a:r>
              <a:rPr lang="en-GB" altLang="en-US" sz="1800" b="1"/>
              <a:t>You notice</a:t>
            </a:r>
            <a:r>
              <a:rPr lang="en-GB" altLang="en-US" sz="1800"/>
              <a:t>: If (as is likely) you are not engaging in vigorous action, this sort of breathing will soon feel very uncomfortable. It will affect your ability to think normally (below); you could start to feel as if you cannot breath, which is itself frightening, so that if it continues, it  can lead to the alarming (but not actually dangerous) experience of panic</a:t>
            </a:r>
          </a:p>
          <a:p>
            <a:pPr>
              <a:spcBef>
                <a:spcPct val="0"/>
              </a:spcBef>
              <a:buFontTx/>
              <a:buNone/>
            </a:pPr>
            <a:endParaRPr lang="en-GB" altLang="en-US" sz="1800"/>
          </a:p>
        </p:txBody>
      </p:sp>
    </p:spTree>
    <p:extLst>
      <p:ext uri="{BB962C8B-B14F-4D97-AF65-F5344CB8AC3E}">
        <p14:creationId xmlns:p14="http://schemas.microsoft.com/office/powerpoint/2010/main" val="30001785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GB" altLang="en-US" smtClean="0"/>
              <a:t>Action Mode cont.</a:t>
            </a:r>
          </a:p>
        </p:txBody>
      </p:sp>
      <p:sp>
        <p:nvSpPr>
          <p:cNvPr id="3" name="Content Placeholder 2"/>
          <p:cNvSpPr>
            <a:spLocks noGrp="1"/>
          </p:cNvSpPr>
          <p:nvPr>
            <p:ph idx="1"/>
          </p:nvPr>
        </p:nvSpPr>
        <p:spPr>
          <a:xfrm>
            <a:off x="1919288" y="1557338"/>
            <a:ext cx="7739062" cy="5111750"/>
          </a:xfrm>
        </p:spPr>
        <p:txBody>
          <a:bodyPr>
            <a:normAutofit lnSpcReduction="10000"/>
          </a:bodyPr>
          <a:lstStyle/>
          <a:p>
            <a:pPr>
              <a:defRPr/>
            </a:pPr>
            <a:r>
              <a:rPr lang="en-GB" sz="2100" b="1" dirty="0"/>
              <a:t>Muscles</a:t>
            </a:r>
            <a:r>
              <a:rPr lang="en-GB" sz="2100" dirty="0"/>
              <a:t>. These become tense.</a:t>
            </a:r>
          </a:p>
          <a:p>
            <a:pPr marL="0" indent="0">
              <a:buNone/>
              <a:defRPr/>
            </a:pPr>
            <a:r>
              <a:rPr lang="en-GB" sz="2100" b="1" dirty="0"/>
              <a:t>Why?</a:t>
            </a:r>
            <a:r>
              <a:rPr lang="en-GB" sz="2100" dirty="0"/>
              <a:t> The extra blood and oxygen that has been provided is sent to the muscles so that your legs can run away fast or your arms fight effectively. </a:t>
            </a:r>
          </a:p>
          <a:p>
            <a:pPr marL="0" indent="0">
              <a:buNone/>
              <a:defRPr/>
            </a:pPr>
            <a:r>
              <a:rPr lang="en-GB" sz="2100" b="1" dirty="0"/>
              <a:t>You notice</a:t>
            </a:r>
            <a:r>
              <a:rPr lang="en-GB" sz="2100" dirty="0"/>
              <a:t>: Feeling tense, sometimes leading to shaking and tremor in the limbs; pain if prolonged. Tension in the head and face muscles leads to headache.</a:t>
            </a:r>
          </a:p>
          <a:p>
            <a:pPr marL="0" indent="0">
              <a:buNone/>
              <a:defRPr/>
            </a:pPr>
            <a:r>
              <a:rPr lang="en-GB" sz="2100" dirty="0"/>
              <a:t> </a:t>
            </a:r>
          </a:p>
          <a:p>
            <a:pPr>
              <a:defRPr/>
            </a:pPr>
            <a:r>
              <a:rPr lang="en-GB" sz="2100" b="1" dirty="0"/>
              <a:t>Thinking</a:t>
            </a:r>
            <a:r>
              <a:rPr lang="en-GB" sz="2100" dirty="0"/>
              <a:t>. This becomes focused on threat (tunnel vision), fails to take in the bigger picture, and if prolonged, leads to confusion.</a:t>
            </a:r>
          </a:p>
          <a:p>
            <a:pPr marL="0" indent="0">
              <a:buNone/>
              <a:defRPr/>
            </a:pPr>
            <a:r>
              <a:rPr lang="en-GB" sz="2100" b="1" dirty="0"/>
              <a:t>Why?</a:t>
            </a:r>
            <a:r>
              <a:rPr lang="en-GB" sz="2100" dirty="0"/>
              <a:t> If you are in real danger, you do need to concentrate on coping with that. The change in your breathing, disturbs the balance between oxygen and carbon dioxide in the brain – as a result of breathing for action without using that extra oxygen, and not breathing out enough. If this carries on, the brain cannot cope with it, and the result for you is panic and confusion.</a:t>
            </a:r>
          </a:p>
          <a:p>
            <a:pPr>
              <a:defRPr/>
            </a:pPr>
            <a:endParaRPr lang="en-GB" dirty="0"/>
          </a:p>
        </p:txBody>
      </p:sp>
    </p:spTree>
    <p:extLst>
      <p:ext uri="{BB962C8B-B14F-4D97-AF65-F5344CB8AC3E}">
        <p14:creationId xmlns:p14="http://schemas.microsoft.com/office/powerpoint/2010/main" val="15541734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mtClean="0"/>
              <a:t>THREAT VICIOUS CIRCLE</a:t>
            </a:r>
          </a:p>
        </p:txBody>
      </p:sp>
      <p:pic>
        <p:nvPicPr>
          <p:cNvPr id="24578" name="Diagram 1"/>
          <p:cNvPicPr>
            <a:picLocks noChangeArrowheads="1"/>
          </p:cNvPicPr>
          <p:nvPr/>
        </p:nvPicPr>
        <p:blipFill>
          <a:blip r:embed="rId3" cstate="print"/>
          <a:srcRect l="-8453" t="-2698" r="-8542"/>
          <a:stretch>
            <a:fillRect/>
          </a:stretch>
        </p:blipFill>
        <p:spPr bwMode="auto">
          <a:xfrm>
            <a:off x="2711624" y="1268760"/>
            <a:ext cx="6480720" cy="5328592"/>
          </a:xfrm>
          <a:prstGeom prst="rect">
            <a:avLst/>
          </a:prstGeom>
          <a:noFill/>
          <a:ln w="9525">
            <a:noFill/>
            <a:miter lim="800000"/>
            <a:headEnd/>
            <a:tailEnd/>
          </a:ln>
          <a:effectLst>
            <a:innerShdw blurRad="63500" dist="50800" dir="13500000">
              <a:prstClr val="black">
                <a:alpha val="50000"/>
              </a:prstClr>
            </a:innerShdw>
          </a:effectLst>
        </p:spPr>
      </p:pic>
    </p:spTree>
    <p:extLst>
      <p:ext uri="{BB962C8B-B14F-4D97-AF65-F5344CB8AC3E}">
        <p14:creationId xmlns:p14="http://schemas.microsoft.com/office/powerpoint/2010/main" val="7689835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1"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wheel(1)">
                                      <p:cBhvr>
                                        <p:cTn id="7" dur="2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1508</Words>
  <Application>Microsoft Office PowerPoint</Application>
  <PresentationFormat>Widescreen</PresentationFormat>
  <Paragraphs>132</Paragraphs>
  <Slides>15</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Microsoft YaHei</vt:lpstr>
      <vt:lpstr>Arial</vt:lpstr>
      <vt:lpstr>Arial Unicode MS</vt:lpstr>
      <vt:lpstr>Calibri</vt:lpstr>
      <vt:lpstr>Calibri Light</vt:lpstr>
      <vt:lpstr>Palatino Linotype</vt:lpstr>
      <vt:lpstr>Times New Roman</vt:lpstr>
      <vt:lpstr>Office Theme</vt:lpstr>
      <vt:lpstr>DEALING WITH ANGER &amp; FRUSTRATION   A GROUP PROGRAMME</vt:lpstr>
      <vt:lpstr>Feedback from monitoring</vt:lpstr>
      <vt:lpstr>“How do I know when I am angry?”</vt:lpstr>
      <vt:lpstr>PowerPoint Presentation</vt:lpstr>
      <vt:lpstr>HOW THE BODY REACTS TO STRESS AND DANGER</vt:lpstr>
      <vt:lpstr>Action Mode</vt:lpstr>
      <vt:lpstr>Action Mode cont.</vt:lpstr>
      <vt:lpstr>Action Mode cont.</vt:lpstr>
      <vt:lpstr>THREAT VICIOUS CIRCLE</vt:lpstr>
      <vt:lpstr>Body language and anger</vt:lpstr>
      <vt:lpstr>   </vt:lpstr>
      <vt:lpstr>Stress and You</vt:lpstr>
      <vt:lpstr>PowerPoint Presentation</vt:lpstr>
      <vt:lpstr>Life Style and chronic stress</vt:lpstr>
      <vt:lpstr>Before next time</vt:lpstr>
    </vt:vector>
  </TitlesOfParts>
  <Company>Southern Health NHS Foundation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Clarke, Isabel</dc:creator>
  <cp:lastModifiedBy>Clarke, Isabel</cp:lastModifiedBy>
  <cp:revision>3</cp:revision>
  <dcterms:created xsi:type="dcterms:W3CDTF">2021-07-12T15:10:55Z</dcterms:created>
  <dcterms:modified xsi:type="dcterms:W3CDTF">2021-07-13T07:42:46Z</dcterms:modified>
</cp:coreProperties>
</file>