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59" r:id="rId4"/>
    <p:sldId id="260" r:id="rId5"/>
    <p:sldId id="261" r:id="rId6"/>
    <p:sldId id="263" r:id="rId7"/>
    <p:sldId id="264" r:id="rId8"/>
    <p:sldId id="265"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C8925-E3D5-4879-8842-9F27E1BCB545}"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04EE917-1C69-4D36-BC0E-E206DF813422}" type="slidenum">
              <a:rPr lang="en-GB" smtClean="0"/>
              <a:t>‹#›</a:t>
            </a:fld>
            <a:endParaRPr lang="en-GB"/>
          </a:p>
        </p:txBody>
      </p:sp>
    </p:spTree>
    <p:extLst>
      <p:ext uri="{BB962C8B-B14F-4D97-AF65-F5344CB8AC3E}">
        <p14:creationId xmlns:p14="http://schemas.microsoft.com/office/powerpoint/2010/main" val="3782944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2036554-4AC3-42E5-AC43-46AFE6F878DC}" type="slidenum">
              <a:rPr lang="en-GB" altLang="en-US" smtClean="0"/>
              <a:pPr/>
              <a:t>1</a:t>
            </a:fld>
            <a:endParaRPr lang="en-GB" altLang="en-US" smtClean="0"/>
          </a:p>
        </p:txBody>
      </p:sp>
    </p:spTree>
    <p:extLst>
      <p:ext uri="{BB962C8B-B14F-4D97-AF65-F5344CB8AC3E}">
        <p14:creationId xmlns:p14="http://schemas.microsoft.com/office/powerpoint/2010/main" val="3512896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If doesn’t matter if they have not noted it down on the chart – go round each participant and ask about times when they noticed becoming wound up.</a:t>
            </a:r>
          </a:p>
          <a:p>
            <a:pPr eaLnBrk="1" hangingPunct="1">
              <a:spcBef>
                <a:spcPct val="0"/>
              </a:spcBef>
            </a:pPr>
            <a:r>
              <a:rPr lang="en-GB" altLang="en-US" smtClean="0"/>
              <a:t>Where someone says it was a good week and nothing happened, stress how important it is for the course to start to notice even small amounts of unease.</a:t>
            </a:r>
          </a:p>
          <a:p>
            <a:pPr eaLnBrk="1" hangingPunct="1">
              <a:spcBef>
                <a:spcPct val="0"/>
              </a:spcBef>
            </a:pPr>
            <a:r>
              <a:rPr lang="en-GB" altLang="en-US" smtClean="0"/>
              <a:t>Note examples on flipchart if live, or on monitoring chart virtual.</a:t>
            </a:r>
          </a:p>
          <a:p>
            <a:pPr eaLnBrk="1" hangingPunct="1">
              <a:spcBef>
                <a:spcPct val="0"/>
              </a:spcBef>
            </a:pPr>
            <a:r>
              <a:rPr lang="en-GB" altLang="en-US" smtClean="0"/>
              <a:t>Note any situations that are likely to trigger anger for the different members of the group? – any</a:t>
            </a:r>
          </a:p>
          <a:p>
            <a:pPr eaLnBrk="1" hangingPunct="1">
              <a:spcBef>
                <a:spcPct val="0"/>
              </a:spcBef>
            </a:pPr>
            <a:r>
              <a:rPr lang="en-GB" altLang="en-US" smtClean="0"/>
              <a:t>similarities. Gives a clue for areas to watch out for.</a:t>
            </a:r>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168A4319-74DF-4670-97C7-0672724DF437}" type="slidenum">
              <a:rPr lang="en-GB" altLang="en-US" smtClean="0"/>
              <a:pPr/>
              <a:t>2</a:t>
            </a:fld>
            <a:endParaRPr lang="en-GB" altLang="en-US" smtClean="0"/>
          </a:p>
        </p:txBody>
      </p:sp>
    </p:spTree>
    <p:extLst>
      <p:ext uri="{BB962C8B-B14F-4D97-AF65-F5344CB8AC3E}">
        <p14:creationId xmlns:p14="http://schemas.microsoft.com/office/powerpoint/2010/main" val="3389327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Discussion on this. What might the choices be?</a:t>
            </a:r>
          </a:p>
          <a:p>
            <a:pPr eaLnBrk="1" hangingPunct="1">
              <a:spcBef>
                <a:spcPct val="0"/>
              </a:spcBef>
            </a:pPr>
            <a:r>
              <a:rPr lang="en-GB" altLang="en-US" smtClean="0"/>
              <a:t>How do you feel about having choice? This is challenging for a lot of people with anger problems who have always relied upon those around them accepting their anger as out of control, so that they have to be given into at that point.</a:t>
            </a:r>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5013C7C-EB9B-4304-9EB4-9DBF418E8E59}" type="slidenum">
              <a:rPr lang="en-GB" altLang="en-US" smtClean="0"/>
              <a:pPr/>
              <a:t>3</a:t>
            </a:fld>
            <a:endParaRPr lang="en-GB" altLang="en-US" smtClean="0"/>
          </a:p>
        </p:txBody>
      </p:sp>
    </p:spTree>
    <p:extLst>
      <p:ext uri="{BB962C8B-B14F-4D97-AF65-F5344CB8AC3E}">
        <p14:creationId xmlns:p14="http://schemas.microsoft.com/office/powerpoint/2010/main" val="1051641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Each option needs a good brainstorm with a list of consequences – flipchart or word file. Option 1, see that you get plenty of bad consequences, but also some positive ones; feels good; gets across how you are feeling etc.</a:t>
            </a:r>
          </a:p>
          <a:p>
            <a:pPr eaLnBrk="1" hangingPunct="1">
              <a:spcBef>
                <a:spcPct val="0"/>
              </a:spcBef>
            </a:pPr>
            <a:endParaRPr lang="en-GB" altLang="en-US" smtClean="0"/>
          </a:p>
          <a:p>
            <a:pPr eaLnBrk="1" hangingPunct="1">
              <a:spcBef>
                <a:spcPct val="0"/>
              </a:spcBef>
            </a:pPr>
            <a:r>
              <a:rPr lang="en-GB" altLang="en-US" smtClean="0"/>
              <a:t>Option 2. Bring out the physical ill effects of bottling – stress, immune system, heart etc.</a:t>
            </a:r>
          </a:p>
          <a:p>
            <a:pPr eaLnBrk="1" hangingPunct="1">
              <a:spcBef>
                <a:spcPct val="0"/>
              </a:spcBef>
            </a:pPr>
            <a:endParaRPr lang="en-GB" altLang="en-US" smtClean="0"/>
          </a:p>
          <a:p>
            <a:pPr eaLnBrk="1" hangingPunct="1">
              <a:spcBef>
                <a:spcPct val="0"/>
              </a:spcBef>
            </a:pPr>
            <a:r>
              <a:rPr lang="en-GB" altLang="en-US" smtClean="0"/>
              <a:t>Option 3. You are not ignoring your anger, but neither are you giving in to it – you now have a chance to take advantage of its positives in terms of energy and courage.</a:t>
            </a:r>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4C95C028-18F8-490A-AEEA-822C14F2726C}" type="slidenum">
              <a:rPr lang="en-GB" altLang="en-US" smtClean="0"/>
              <a:pPr/>
              <a:t>4</a:t>
            </a:fld>
            <a:endParaRPr lang="en-GB" altLang="en-US" smtClean="0"/>
          </a:p>
        </p:txBody>
      </p:sp>
    </p:spTree>
    <p:extLst>
      <p:ext uri="{BB962C8B-B14F-4D97-AF65-F5344CB8AC3E}">
        <p14:creationId xmlns:p14="http://schemas.microsoft.com/office/powerpoint/2010/main" val="3562221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Take some of the examples from the homework monitoring at the beginning, and work through them from this point of view.</a:t>
            </a:r>
          </a:p>
          <a:p>
            <a:pPr eaLnBrk="1" hangingPunct="1">
              <a:spcBef>
                <a:spcPct val="0"/>
              </a:spcBef>
            </a:pPr>
            <a:r>
              <a:rPr lang="en-GB" altLang="en-US" smtClean="0"/>
              <a:t>Stress that we will start working on what to do next if it is important next week – now it is a matter of making that initial distinction</a:t>
            </a:r>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8F512724-3F3E-4E15-BB35-50C0861ACAF5}" type="slidenum">
              <a:rPr lang="en-GB" altLang="en-US" smtClean="0"/>
              <a:pPr/>
              <a:t>5</a:t>
            </a:fld>
            <a:endParaRPr lang="en-GB" altLang="en-US" smtClean="0"/>
          </a:p>
        </p:txBody>
      </p:sp>
    </p:spTree>
    <p:extLst>
      <p:ext uri="{BB962C8B-B14F-4D97-AF65-F5344CB8AC3E}">
        <p14:creationId xmlns:p14="http://schemas.microsoft.com/office/powerpoint/2010/main" val="3352076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smtClean="0"/>
              <a:t>Stress the need to use the anger to summon the energy in the first place, but then experience how it enhances physical performance, primes creativity etc. and let go of the original anger. With the unsent letter, pause if it is winding you up too much, turn to something calming and pick it up later. Make sure it is destroyed not sent! No emails or texts! </a:t>
            </a:r>
          </a:p>
          <a:p>
            <a:pPr eaLnBrk="1" hangingPunct="1"/>
            <a:r>
              <a:rPr lang="en-GB" altLang="en-US" smtClean="0"/>
              <a:t>Brainstorm for physical and creative activities that work for the group</a:t>
            </a:r>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CDCB61EB-70AD-4119-B457-5D5586941EFA}" type="slidenum">
              <a:rPr lang="en-GB" altLang="en-US" smtClean="0"/>
              <a:pPr/>
              <a:t>7</a:t>
            </a:fld>
            <a:endParaRPr lang="en-GB" altLang="en-US" smtClean="0"/>
          </a:p>
        </p:txBody>
      </p:sp>
    </p:spTree>
    <p:extLst>
      <p:ext uri="{BB962C8B-B14F-4D97-AF65-F5344CB8AC3E}">
        <p14:creationId xmlns:p14="http://schemas.microsoft.com/office/powerpoint/2010/main" val="2964544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Go round and find out how people are feeling at the end of this session as well as introducing the homework.</a:t>
            </a: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78FB6352-1F6B-470A-BCFC-3D5FE09CF002}" type="slidenum">
              <a:rPr lang="en-GB" altLang="en-US" smtClean="0"/>
              <a:pPr/>
              <a:t>8</a:t>
            </a:fld>
            <a:endParaRPr lang="en-GB" altLang="en-US" smtClean="0"/>
          </a:p>
        </p:txBody>
      </p:sp>
    </p:spTree>
    <p:extLst>
      <p:ext uri="{BB962C8B-B14F-4D97-AF65-F5344CB8AC3E}">
        <p14:creationId xmlns:p14="http://schemas.microsoft.com/office/powerpoint/2010/main" val="3622491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Go round and find out how people are feeling at the end of this session as well as introducing the homework.</a:t>
            </a: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78FB6352-1F6B-470A-BCFC-3D5FE09CF002}" type="slidenum">
              <a:rPr lang="en-GB" altLang="en-US" smtClean="0"/>
              <a:pPr/>
              <a:t>9</a:t>
            </a:fld>
            <a:endParaRPr lang="en-GB" altLang="en-US" smtClean="0"/>
          </a:p>
        </p:txBody>
      </p:sp>
    </p:spTree>
    <p:extLst>
      <p:ext uri="{BB962C8B-B14F-4D97-AF65-F5344CB8AC3E}">
        <p14:creationId xmlns:p14="http://schemas.microsoft.com/office/powerpoint/2010/main" val="3502157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FB6270B-580F-4646-AA74-A7D0E8C33554}"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1151678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FB6270B-580F-4646-AA74-A7D0E8C33554}"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3442474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FB6270B-580F-4646-AA74-A7D0E8C33554}"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3129310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FB6270B-580F-4646-AA74-A7D0E8C33554}"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241986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B6270B-580F-4646-AA74-A7D0E8C33554}"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1972396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FB6270B-580F-4646-AA74-A7D0E8C33554}"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420869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FB6270B-580F-4646-AA74-A7D0E8C33554}"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6506460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FB6270B-580F-4646-AA74-A7D0E8C33554}"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4014027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B6270B-580F-4646-AA74-A7D0E8C33554}"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3684094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FB6270B-580F-4646-AA74-A7D0E8C33554}"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3989549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FB6270B-580F-4646-AA74-A7D0E8C33554}"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F42A2AD-504D-4909-BFBD-838D6D1A02FC}" type="slidenum">
              <a:rPr lang="en-GB" smtClean="0"/>
              <a:t>‹#›</a:t>
            </a:fld>
            <a:endParaRPr lang="en-GB"/>
          </a:p>
        </p:txBody>
      </p:sp>
    </p:spTree>
    <p:extLst>
      <p:ext uri="{BB962C8B-B14F-4D97-AF65-F5344CB8AC3E}">
        <p14:creationId xmlns:p14="http://schemas.microsoft.com/office/powerpoint/2010/main" val="3335541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2000">
              <a:srgbClr val="FFCC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B6270B-580F-4646-AA74-A7D0E8C33554}"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42A2AD-504D-4909-BFBD-838D6D1A02FC}" type="slidenum">
              <a:rPr lang="en-GB" smtClean="0"/>
              <a:t>‹#›</a:t>
            </a:fld>
            <a:endParaRPr lang="en-GB"/>
          </a:p>
        </p:txBody>
      </p:sp>
    </p:spTree>
    <p:extLst>
      <p:ext uri="{BB962C8B-B14F-4D97-AF65-F5344CB8AC3E}">
        <p14:creationId xmlns:p14="http://schemas.microsoft.com/office/powerpoint/2010/main" val="759384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a:t>
            </a:r>
            <a:r>
              <a:rPr lang="en-GB" sz="4000" b="1">
                <a:solidFill>
                  <a:schemeClr val="accent6">
                    <a:lumMod val="75000"/>
                  </a:schemeClr>
                </a:solidFill>
              </a:rPr>
              <a:t>FRUSTRATION </a:t>
            </a:r>
            <a:r>
              <a:rPr lang="en-GB" sz="4000" b="1" smtClean="0">
                <a:solidFill>
                  <a:schemeClr val="accent6">
                    <a:lumMod val="75000"/>
                  </a:schemeClr>
                </a:solidFill>
              </a:rPr>
              <a:t> </a:t>
            </a:r>
            <a:r>
              <a:rPr lang="en-GB" sz="4000" b="1" dirty="0">
                <a:solidFill>
                  <a:schemeClr val="accent6">
                    <a:lumMod val="75000"/>
                  </a:schemeClr>
                </a:solidFill>
              </a:rPr>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73731" name="Subtitle 4"/>
          <p:cNvSpPr>
            <a:spLocks noGrp="1"/>
          </p:cNvSpPr>
          <p:nvPr>
            <p:ph type="subTitle" idx="1"/>
          </p:nvPr>
        </p:nvSpPr>
        <p:spPr/>
        <p:txBody>
          <a:bodyPr/>
          <a:lstStyle/>
          <a:p>
            <a:r>
              <a:rPr lang="en-GB" altLang="en-US" smtClean="0"/>
              <a:t>Session 4 </a:t>
            </a:r>
          </a:p>
          <a:p>
            <a:r>
              <a:rPr lang="en-GB" altLang="en-US" smtClean="0"/>
              <a:t>Choices</a:t>
            </a:r>
          </a:p>
        </p:txBody>
      </p:sp>
    </p:spTree>
    <p:extLst>
      <p:ext uri="{BB962C8B-B14F-4D97-AF65-F5344CB8AC3E}">
        <p14:creationId xmlns:p14="http://schemas.microsoft.com/office/powerpoint/2010/main" val="479345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GB" altLang="en-US" smtClean="0"/>
              <a:t>Feedback from monitoring</a:t>
            </a:r>
          </a:p>
        </p:txBody>
      </p:sp>
      <p:sp>
        <p:nvSpPr>
          <p:cNvPr id="75779" name="Content Placeholder 2"/>
          <p:cNvSpPr>
            <a:spLocks noGrp="1"/>
          </p:cNvSpPr>
          <p:nvPr>
            <p:ph idx="1"/>
          </p:nvPr>
        </p:nvSpPr>
        <p:spPr>
          <a:xfrm>
            <a:off x="1981200" y="1628776"/>
            <a:ext cx="8229600" cy="4525963"/>
          </a:xfrm>
        </p:spPr>
        <p:txBody>
          <a:bodyPr/>
          <a:lstStyle/>
          <a:p>
            <a:r>
              <a:rPr lang="en-GB" altLang="en-US" smtClean="0"/>
              <a:t>What did you notice over the week?</a:t>
            </a:r>
          </a:p>
          <a:p>
            <a:r>
              <a:rPr lang="en-GB" altLang="en-US" smtClean="0"/>
              <a:t>Examples of Coping</a:t>
            </a:r>
          </a:p>
          <a:p>
            <a:r>
              <a:rPr lang="en-GB" altLang="en-US" smtClean="0"/>
              <a:t>Examples of lifestyle changes to reduce stress</a:t>
            </a:r>
          </a:p>
        </p:txBody>
      </p:sp>
    </p:spTree>
    <p:extLst>
      <p:ext uri="{BB962C8B-B14F-4D97-AF65-F5344CB8AC3E}">
        <p14:creationId xmlns:p14="http://schemas.microsoft.com/office/powerpoint/2010/main" val="5627163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86364" y="1295400"/>
            <a:ext cx="2422525" cy="10541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7827" name="TextBox 4"/>
          <p:cNvSpPr txBox="1">
            <a:spLocks noChangeArrowheads="1"/>
          </p:cNvSpPr>
          <p:nvPr/>
        </p:nvSpPr>
        <p:spPr bwMode="auto">
          <a:xfrm>
            <a:off x="5186363" y="1295400"/>
            <a:ext cx="25654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Notice the early warning sign – alert! anger on the way!</a:t>
            </a:r>
          </a:p>
        </p:txBody>
      </p:sp>
      <p:sp>
        <p:nvSpPr>
          <p:cNvPr id="6" name="Rectangle 5"/>
          <p:cNvSpPr/>
          <p:nvPr/>
        </p:nvSpPr>
        <p:spPr>
          <a:xfrm flipH="1" flipV="1">
            <a:off x="4583113" y="2924175"/>
            <a:ext cx="3384550" cy="10810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7829" name="TextBox 6"/>
          <p:cNvSpPr txBox="1">
            <a:spLocks noChangeArrowheads="1"/>
          </p:cNvSpPr>
          <p:nvPr/>
        </p:nvSpPr>
        <p:spPr bwMode="auto">
          <a:xfrm>
            <a:off x="4800601" y="2924176"/>
            <a:ext cx="27352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Coping mechanism (eg breathing). Give yourself time</a:t>
            </a:r>
          </a:p>
        </p:txBody>
      </p:sp>
      <p:cxnSp>
        <p:nvCxnSpPr>
          <p:cNvPr id="9" name="Straight Arrow Connector 8"/>
          <p:cNvCxnSpPr>
            <a:endCxn id="77829" idx="0"/>
          </p:cNvCxnSpPr>
          <p:nvPr/>
        </p:nvCxnSpPr>
        <p:spPr>
          <a:xfrm>
            <a:off x="6167438" y="2349501"/>
            <a:ext cx="0" cy="574675"/>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flipV="1">
            <a:off x="4656138" y="4343401"/>
            <a:ext cx="3433762" cy="17494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7832" name="TextBox 10"/>
          <p:cNvSpPr txBox="1">
            <a:spLocks noChangeArrowheads="1"/>
          </p:cNvSpPr>
          <p:nvPr/>
        </p:nvSpPr>
        <p:spPr bwMode="auto">
          <a:xfrm>
            <a:off x="4921250" y="4424363"/>
            <a:ext cx="2952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Wise Mind! You can think, so you have 3</a:t>
            </a:r>
          </a:p>
        </p:txBody>
      </p:sp>
      <p:sp>
        <p:nvSpPr>
          <p:cNvPr id="77833" name="TextBox 11"/>
          <p:cNvSpPr txBox="1">
            <a:spLocks noChangeArrowheads="1"/>
          </p:cNvSpPr>
          <p:nvPr/>
        </p:nvSpPr>
        <p:spPr bwMode="auto">
          <a:xfrm>
            <a:off x="5186364" y="5373688"/>
            <a:ext cx="39338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a:t>CHOICES!!</a:t>
            </a:r>
          </a:p>
        </p:txBody>
      </p:sp>
      <p:cxnSp>
        <p:nvCxnSpPr>
          <p:cNvPr id="13" name="Straight Arrow Connector 12"/>
          <p:cNvCxnSpPr/>
          <p:nvPr/>
        </p:nvCxnSpPr>
        <p:spPr>
          <a:xfrm>
            <a:off x="6167438" y="3716338"/>
            <a:ext cx="0" cy="576262"/>
          </a:xfrm>
          <a:prstGeom prst="straightConnector1">
            <a:avLst/>
          </a:prstGeom>
          <a:ln w="44450">
            <a:tailEnd type="triangle"/>
          </a:ln>
        </p:spPr>
        <p:style>
          <a:lnRef idx="1">
            <a:schemeClr val="accent1"/>
          </a:lnRef>
          <a:fillRef idx="0">
            <a:schemeClr val="accent1"/>
          </a:fillRef>
          <a:effectRef idx="0">
            <a:schemeClr val="accent1"/>
          </a:effectRef>
          <a:fontRef idx="minor">
            <a:schemeClr val="tx1"/>
          </a:fontRef>
        </p:style>
      </p:cxnSp>
      <p:sp>
        <p:nvSpPr>
          <p:cNvPr id="77835" name="TextBox 13"/>
          <p:cNvSpPr txBox="1">
            <a:spLocks noChangeArrowheads="1"/>
          </p:cNvSpPr>
          <p:nvPr/>
        </p:nvSpPr>
        <p:spPr bwMode="auto">
          <a:xfrm>
            <a:off x="2711451" y="549275"/>
            <a:ext cx="4608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ANGER MANAGEMENT . Stage 1.</a:t>
            </a:r>
          </a:p>
        </p:txBody>
      </p:sp>
    </p:spTree>
    <p:extLst>
      <p:ext uri="{BB962C8B-B14F-4D97-AF65-F5344CB8AC3E}">
        <p14:creationId xmlns:p14="http://schemas.microsoft.com/office/powerpoint/2010/main" val="3486285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87938" y="981075"/>
            <a:ext cx="2736850" cy="15113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9875" name="TextBox 2"/>
          <p:cNvSpPr txBox="1">
            <a:spLocks noChangeArrowheads="1"/>
          </p:cNvSpPr>
          <p:nvPr/>
        </p:nvSpPr>
        <p:spPr bwMode="auto">
          <a:xfrm>
            <a:off x="5303839" y="1341438"/>
            <a:ext cx="2376487"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800"/>
              <a:t>You have 3 CHOICES!!</a:t>
            </a:r>
          </a:p>
          <a:p>
            <a:pPr>
              <a:spcBef>
                <a:spcPct val="0"/>
              </a:spcBef>
              <a:buFontTx/>
              <a:buNone/>
            </a:pPr>
            <a:endParaRPr lang="en-GB" altLang="en-US" sz="2800"/>
          </a:p>
        </p:txBody>
      </p:sp>
      <p:sp>
        <p:nvSpPr>
          <p:cNvPr id="4" name="Rectangle 3"/>
          <p:cNvSpPr/>
          <p:nvPr/>
        </p:nvSpPr>
        <p:spPr>
          <a:xfrm>
            <a:off x="2855914" y="3573463"/>
            <a:ext cx="1800225" cy="1281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Rectangle 4"/>
          <p:cNvSpPr/>
          <p:nvPr/>
        </p:nvSpPr>
        <p:spPr>
          <a:xfrm flipV="1">
            <a:off x="5519739" y="3573463"/>
            <a:ext cx="1800225" cy="1295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6" name="Rectangle 5"/>
          <p:cNvSpPr/>
          <p:nvPr/>
        </p:nvSpPr>
        <p:spPr>
          <a:xfrm>
            <a:off x="7967664" y="3573463"/>
            <a:ext cx="1944687" cy="1295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79879" name="TextBox 6"/>
          <p:cNvSpPr txBox="1">
            <a:spLocks noChangeArrowheads="1"/>
          </p:cNvSpPr>
          <p:nvPr/>
        </p:nvSpPr>
        <p:spPr bwMode="auto">
          <a:xfrm>
            <a:off x="2855914" y="3573463"/>
            <a:ext cx="2016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t>1.Give in to your anger</a:t>
            </a:r>
          </a:p>
        </p:txBody>
      </p:sp>
      <p:sp>
        <p:nvSpPr>
          <p:cNvPr id="79880" name="TextBox 7"/>
          <p:cNvSpPr txBox="1">
            <a:spLocks noChangeArrowheads="1"/>
          </p:cNvSpPr>
          <p:nvPr/>
        </p:nvSpPr>
        <p:spPr bwMode="auto">
          <a:xfrm flipH="1">
            <a:off x="2535238" y="5661025"/>
            <a:ext cx="2952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000">
                <a:solidFill>
                  <a:srgbClr val="C00000"/>
                </a:solidFill>
              </a:rPr>
              <a:t>CONSEQUENCES</a:t>
            </a:r>
            <a:r>
              <a:rPr lang="en-GB" altLang="en-US" sz="2000"/>
              <a:t>?</a:t>
            </a:r>
          </a:p>
        </p:txBody>
      </p:sp>
      <p:cxnSp>
        <p:nvCxnSpPr>
          <p:cNvPr id="10" name="Straight Arrow Connector 9"/>
          <p:cNvCxnSpPr/>
          <p:nvPr/>
        </p:nvCxnSpPr>
        <p:spPr>
          <a:xfrm flipH="1">
            <a:off x="4008438" y="2492376"/>
            <a:ext cx="1079500" cy="93662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311900" y="2492376"/>
            <a:ext cx="0" cy="936625"/>
          </a:xfrm>
          <a:prstGeom prst="straightConnector1">
            <a:avLst/>
          </a:prstGeom>
          <a:ln w="44450">
            <a:solidFill>
              <a:schemeClr val="accent1">
                <a:alpha val="93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a:off x="7680325" y="2492376"/>
            <a:ext cx="503238" cy="9366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683000" y="4941889"/>
            <a:ext cx="0" cy="7191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9885" name="TextBox 16"/>
          <p:cNvSpPr txBox="1">
            <a:spLocks noChangeArrowheads="1"/>
          </p:cNvSpPr>
          <p:nvPr/>
        </p:nvSpPr>
        <p:spPr bwMode="auto">
          <a:xfrm>
            <a:off x="5487989" y="3662363"/>
            <a:ext cx="18319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t>2.Bottle it up</a:t>
            </a:r>
          </a:p>
        </p:txBody>
      </p:sp>
      <p:sp>
        <p:nvSpPr>
          <p:cNvPr id="79886" name="TextBox 17"/>
          <p:cNvSpPr txBox="1">
            <a:spLocks noChangeArrowheads="1"/>
          </p:cNvSpPr>
          <p:nvPr/>
        </p:nvSpPr>
        <p:spPr bwMode="auto">
          <a:xfrm flipH="1">
            <a:off x="7967663" y="3789363"/>
            <a:ext cx="2089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t>3. Manage it</a:t>
            </a:r>
          </a:p>
        </p:txBody>
      </p:sp>
      <p:cxnSp>
        <p:nvCxnSpPr>
          <p:cNvPr id="19" name="Straight Arrow Connector 18"/>
          <p:cNvCxnSpPr/>
          <p:nvPr/>
        </p:nvCxnSpPr>
        <p:spPr>
          <a:xfrm>
            <a:off x="6311900" y="4941889"/>
            <a:ext cx="0" cy="71913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8832850" y="4868864"/>
            <a:ext cx="0" cy="936625"/>
          </a:xfrm>
          <a:prstGeom prst="straightConnector1">
            <a:avLst/>
          </a:prstGeom>
          <a:ln w="44450">
            <a:solidFill>
              <a:schemeClr val="accent1">
                <a:alpha val="93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9889" name="TextBox 20"/>
          <p:cNvSpPr txBox="1">
            <a:spLocks noChangeArrowheads="1"/>
          </p:cNvSpPr>
          <p:nvPr/>
        </p:nvSpPr>
        <p:spPr bwMode="auto">
          <a:xfrm>
            <a:off x="5303838" y="5805488"/>
            <a:ext cx="25209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solidFill>
                  <a:srgbClr val="C00000"/>
                </a:solidFill>
              </a:rPr>
              <a:t>CONSEQUENCES</a:t>
            </a:r>
            <a:r>
              <a:rPr lang="en-GB" altLang="en-US" sz="1800"/>
              <a:t>?</a:t>
            </a:r>
          </a:p>
          <a:p>
            <a:pPr>
              <a:spcBef>
                <a:spcPct val="0"/>
              </a:spcBef>
              <a:buFontTx/>
              <a:buNone/>
            </a:pPr>
            <a:endParaRPr lang="en-GB" altLang="en-US" sz="1800"/>
          </a:p>
        </p:txBody>
      </p:sp>
      <p:sp>
        <p:nvSpPr>
          <p:cNvPr id="22" name="TextBox 21"/>
          <p:cNvSpPr txBox="1"/>
          <p:nvPr/>
        </p:nvSpPr>
        <p:spPr>
          <a:xfrm>
            <a:off x="7824788" y="5949950"/>
            <a:ext cx="2374900" cy="368300"/>
          </a:xfrm>
          <a:prstGeom prst="rect">
            <a:avLst/>
          </a:prstGeom>
          <a:noFill/>
        </p:spPr>
        <p:txBody>
          <a:bodyPr>
            <a:spAutoFit/>
          </a:bodyPr>
          <a:lstStyle/>
          <a:p>
            <a:pPr>
              <a:defRPr/>
            </a:pPr>
            <a:r>
              <a:rPr lang="en-GB" dirty="0">
                <a:solidFill>
                  <a:schemeClr val="accent4">
                    <a:lumMod val="75000"/>
                  </a:schemeClr>
                </a:solidFill>
              </a:rPr>
              <a:t>CONSEQUENCES</a:t>
            </a:r>
            <a:r>
              <a:rPr lang="en-GB" dirty="0"/>
              <a:t>?</a:t>
            </a:r>
          </a:p>
        </p:txBody>
      </p:sp>
    </p:spTree>
    <p:extLst>
      <p:ext uri="{BB962C8B-B14F-4D97-AF65-F5344CB8AC3E}">
        <p14:creationId xmlns:p14="http://schemas.microsoft.com/office/powerpoint/2010/main" val="11955195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GB" altLang="en-US" smtClean="0"/>
              <a:t>Option 3</a:t>
            </a:r>
          </a:p>
        </p:txBody>
      </p:sp>
      <p:sp>
        <p:nvSpPr>
          <p:cNvPr id="81923" name="Content Placeholder 2"/>
          <p:cNvSpPr>
            <a:spLocks noGrp="1"/>
          </p:cNvSpPr>
          <p:nvPr>
            <p:ph idx="1"/>
          </p:nvPr>
        </p:nvSpPr>
        <p:spPr/>
        <p:txBody>
          <a:bodyPr/>
          <a:lstStyle/>
          <a:p>
            <a:pPr marL="0" indent="0">
              <a:buNone/>
            </a:pPr>
            <a:r>
              <a:rPr lang="en-GB" altLang="en-US" b="1" smtClean="0"/>
              <a:t>THIS MEANS THAT YOU HAVE TAKEN CONTROL – YOU ARE NOW IN CHARGE!</a:t>
            </a:r>
          </a:p>
          <a:p>
            <a:pPr marL="0" indent="0">
              <a:buNone/>
            </a:pPr>
            <a:r>
              <a:rPr lang="en-GB" altLang="en-US" b="1"/>
              <a:t>You are able to think and decide what to do.</a:t>
            </a:r>
          </a:p>
          <a:p>
            <a:pPr marL="0" indent="0">
              <a:buNone/>
            </a:pPr>
            <a:r>
              <a:rPr lang="en-GB" altLang="en-US" b="1"/>
              <a:t>Questions to ask:</a:t>
            </a:r>
          </a:p>
          <a:p>
            <a:pPr marL="0" indent="0">
              <a:buNone/>
            </a:pPr>
            <a:r>
              <a:rPr lang="en-GB" altLang="en-US" b="1"/>
              <a:t>Is my anger telling me something important that I need to deal with?</a:t>
            </a:r>
          </a:p>
          <a:p>
            <a:pPr marL="0" indent="0">
              <a:buNone/>
            </a:pPr>
            <a:r>
              <a:rPr lang="en-GB" altLang="en-US" b="1"/>
              <a:t>Or is it not worth getting upset about – should I let it go?</a:t>
            </a:r>
            <a:endParaRPr lang="en-GB" altLang="en-US"/>
          </a:p>
        </p:txBody>
      </p:sp>
    </p:spTree>
    <p:extLst>
      <p:ext uri="{BB962C8B-B14F-4D97-AF65-F5344CB8AC3E}">
        <p14:creationId xmlns:p14="http://schemas.microsoft.com/office/powerpoint/2010/main" val="1298880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Letting it go</a:t>
            </a:r>
            <a:endParaRPr lang="en-GB" dirty="0"/>
          </a:p>
        </p:txBody>
      </p:sp>
      <p:sp>
        <p:nvSpPr>
          <p:cNvPr id="3" name="Content Placeholder 2"/>
          <p:cNvSpPr>
            <a:spLocks noGrp="1"/>
          </p:cNvSpPr>
          <p:nvPr>
            <p:ph idx="1"/>
          </p:nvPr>
        </p:nvSpPr>
        <p:spPr/>
        <p:txBody>
          <a:bodyPr/>
          <a:lstStyle/>
          <a:p>
            <a:r>
              <a:rPr lang="en-GB" dirty="0" smtClean="0"/>
              <a:t>Often when we manage to use a coping mechanism and get into Wise Mind, you realize it is not worth getting angry about</a:t>
            </a:r>
          </a:p>
          <a:p>
            <a:r>
              <a:rPr lang="en-GB" dirty="0" smtClean="0"/>
              <a:t>You have got it out of proportion</a:t>
            </a:r>
          </a:p>
          <a:p>
            <a:r>
              <a:rPr lang="en-GB" dirty="0" smtClean="0"/>
              <a:t>Or it is something you just have to put up with</a:t>
            </a:r>
          </a:p>
          <a:p>
            <a:r>
              <a:rPr lang="en-GB" dirty="0" smtClean="0"/>
              <a:t>Just bottling it up will keep you stressed – you need to discharge that anger safely</a:t>
            </a:r>
            <a:endParaRPr lang="en-GB" dirty="0"/>
          </a:p>
        </p:txBody>
      </p:sp>
    </p:spTree>
    <p:extLst>
      <p:ext uri="{BB962C8B-B14F-4D97-AF65-F5344CB8AC3E}">
        <p14:creationId xmlns:p14="http://schemas.microsoft.com/office/powerpoint/2010/main" val="3601594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GB" altLang="en-US" smtClean="0"/>
              <a:t>Discharging Anger</a:t>
            </a:r>
          </a:p>
        </p:txBody>
      </p:sp>
      <p:sp>
        <p:nvSpPr>
          <p:cNvPr id="3" name="Content Placeholder 2"/>
          <p:cNvSpPr>
            <a:spLocks noGrp="1"/>
          </p:cNvSpPr>
          <p:nvPr>
            <p:ph idx="1"/>
          </p:nvPr>
        </p:nvSpPr>
        <p:spPr>
          <a:xfrm>
            <a:off x="1847850" y="1268413"/>
            <a:ext cx="8362950" cy="4857750"/>
          </a:xfrm>
        </p:spPr>
        <p:txBody>
          <a:bodyPr/>
          <a:lstStyle/>
          <a:p>
            <a:pPr marL="0" indent="0">
              <a:lnSpc>
                <a:spcPct val="80000"/>
              </a:lnSpc>
              <a:buNone/>
              <a:defRPr/>
            </a:pPr>
            <a:r>
              <a:rPr lang="en-GB" altLang="en-US" sz="2400" dirty="0"/>
              <a:t>Later at a convenient time:</a:t>
            </a:r>
          </a:p>
          <a:p>
            <a:pPr>
              <a:lnSpc>
                <a:spcPct val="80000"/>
              </a:lnSpc>
              <a:defRPr/>
            </a:pPr>
            <a:r>
              <a:rPr lang="en-GB" altLang="en-US" sz="2400" dirty="0"/>
              <a:t>PUT THE ANGER INTO A PLEASANT OR NECESSARY PHYSICAL ACTIVITY </a:t>
            </a:r>
          </a:p>
          <a:p>
            <a:pPr>
              <a:lnSpc>
                <a:spcPct val="80000"/>
              </a:lnSpc>
              <a:defRPr/>
            </a:pPr>
            <a:r>
              <a:rPr lang="en-GB" altLang="en-US" sz="2400" dirty="0"/>
              <a:t>e.g. 	Go for a run or to the gym</a:t>
            </a:r>
          </a:p>
          <a:p>
            <a:pPr>
              <a:lnSpc>
                <a:spcPct val="80000"/>
              </a:lnSpc>
              <a:defRPr/>
            </a:pPr>
            <a:r>
              <a:rPr lang="en-GB" altLang="en-US" sz="2400" dirty="0"/>
              <a:t>	Dig the garden</a:t>
            </a:r>
          </a:p>
          <a:p>
            <a:pPr>
              <a:lnSpc>
                <a:spcPct val="80000"/>
              </a:lnSpc>
              <a:defRPr/>
            </a:pPr>
            <a:r>
              <a:rPr lang="en-GB" altLang="en-US" sz="2400" dirty="0"/>
              <a:t>Put your feelings into a letter or writing that you then tear up.</a:t>
            </a:r>
          </a:p>
          <a:p>
            <a:pPr>
              <a:lnSpc>
                <a:spcPct val="80000"/>
              </a:lnSpc>
              <a:defRPr/>
            </a:pPr>
            <a:r>
              <a:rPr lang="en-GB" altLang="en-US" sz="2400" dirty="0"/>
              <a:t>	Do something creative</a:t>
            </a:r>
          </a:p>
          <a:p>
            <a:pPr marL="0" indent="0">
              <a:lnSpc>
                <a:spcPct val="80000"/>
              </a:lnSpc>
              <a:buNone/>
              <a:defRPr/>
            </a:pPr>
            <a:r>
              <a:rPr lang="en-GB" altLang="en-US" sz="2400" dirty="0"/>
              <a:t>LET THE ENERGY SHIFT FROM ANGER TO SATISFACTION WITH THE ACTIVITY</a:t>
            </a:r>
          </a:p>
          <a:p>
            <a:pPr marL="0" indent="0">
              <a:lnSpc>
                <a:spcPct val="80000"/>
              </a:lnSpc>
              <a:buNone/>
              <a:defRPr/>
            </a:pPr>
            <a:endParaRPr lang="en-GB" altLang="en-US" sz="2400" dirty="0"/>
          </a:p>
          <a:p>
            <a:pPr>
              <a:lnSpc>
                <a:spcPct val="80000"/>
              </a:lnSpc>
              <a:defRPr/>
            </a:pPr>
            <a:r>
              <a:rPr lang="en-GB" altLang="en-US" sz="2000" dirty="0"/>
              <a:t>NB AGGRESSION FOCUSSED ACTIVITIES LIKE PUNCHING THINGS ARE OFTEN UNHELPFUL BECAUSE THEY KEEP YOU THINKING ABOUT WHAT YOU ARE ANGRY ABOUT AND SO KEEP YOU WOUND UP.  </a:t>
            </a:r>
          </a:p>
          <a:p>
            <a:pPr>
              <a:defRPr/>
            </a:pPr>
            <a:endParaRPr lang="en-GB" dirty="0"/>
          </a:p>
        </p:txBody>
      </p:sp>
    </p:spTree>
    <p:extLst>
      <p:ext uri="{BB962C8B-B14F-4D97-AF65-F5344CB8AC3E}">
        <p14:creationId xmlns:p14="http://schemas.microsoft.com/office/powerpoint/2010/main" val="2112527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GB" altLang="en-US" smtClean="0"/>
              <a:t>Before Next Time</a:t>
            </a:r>
          </a:p>
        </p:txBody>
      </p:sp>
      <p:sp>
        <p:nvSpPr>
          <p:cNvPr id="83971" name="Content Placeholder 2"/>
          <p:cNvSpPr>
            <a:spLocks noGrp="1"/>
          </p:cNvSpPr>
          <p:nvPr>
            <p:ph idx="1"/>
          </p:nvPr>
        </p:nvSpPr>
        <p:spPr/>
        <p:txBody>
          <a:bodyPr/>
          <a:lstStyle/>
          <a:p>
            <a:r>
              <a:rPr lang="en-GB" altLang="en-US" dirty="0" smtClean="0"/>
              <a:t>Monitoring as before but with the addition of ‘What choice did you make</a:t>
            </a:r>
            <a:r>
              <a:rPr lang="en-GB" altLang="en-US" dirty="0" smtClean="0"/>
              <a:t>?’</a:t>
            </a:r>
          </a:p>
          <a:p>
            <a:r>
              <a:rPr lang="en-GB" altLang="en-US" dirty="0" smtClean="0"/>
              <a:t>Think about discharging anger – any ways you can do that?</a:t>
            </a:r>
            <a:endParaRPr lang="en-GB" altLang="en-US" dirty="0" smtClean="0"/>
          </a:p>
        </p:txBody>
      </p:sp>
    </p:spTree>
    <p:extLst>
      <p:ext uri="{BB962C8B-B14F-4D97-AF65-F5344CB8AC3E}">
        <p14:creationId xmlns:p14="http://schemas.microsoft.com/office/powerpoint/2010/main" val="1453910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GB" altLang="en-US" smtClean="0"/>
              <a:t>Before Next Time</a:t>
            </a:r>
          </a:p>
        </p:txBody>
      </p:sp>
      <p:sp>
        <p:nvSpPr>
          <p:cNvPr id="83971" name="Content Placeholder 2"/>
          <p:cNvSpPr>
            <a:spLocks noGrp="1"/>
          </p:cNvSpPr>
          <p:nvPr>
            <p:ph idx="1"/>
          </p:nvPr>
        </p:nvSpPr>
        <p:spPr/>
        <p:txBody>
          <a:bodyPr/>
          <a:lstStyle/>
          <a:p>
            <a:r>
              <a:rPr lang="en-GB" altLang="en-US" smtClean="0"/>
              <a:t>Monitoring as before but with the addition of ‘What choice did you make?’</a:t>
            </a:r>
          </a:p>
        </p:txBody>
      </p:sp>
    </p:spTree>
    <p:extLst>
      <p:ext uri="{BB962C8B-B14F-4D97-AF65-F5344CB8AC3E}">
        <p14:creationId xmlns:p14="http://schemas.microsoft.com/office/powerpoint/2010/main" val="18968129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808</Words>
  <Application>Microsoft Office PowerPoint</Application>
  <PresentationFormat>Widescreen</PresentationFormat>
  <Paragraphs>71</Paragraphs>
  <Slides>9</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Palatino Linotype</vt:lpstr>
      <vt:lpstr>Office Theme</vt:lpstr>
      <vt:lpstr>DEALING WITH ANGER &amp; FRUSTRATION   A GROUP PROGRAMME</vt:lpstr>
      <vt:lpstr>Feedback from monitoring</vt:lpstr>
      <vt:lpstr>PowerPoint Presentation</vt:lpstr>
      <vt:lpstr>PowerPoint Presentation</vt:lpstr>
      <vt:lpstr>Option 3</vt:lpstr>
      <vt:lpstr>Letting it go</vt:lpstr>
      <vt:lpstr>Discharging Anger</vt:lpstr>
      <vt:lpstr>Before Next Time</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IN 12 SESSIONS A GROUP PROGRAMME</dc:title>
  <dc:creator>Clarke, Isabel</dc:creator>
  <cp:lastModifiedBy>Clarke, Isabel</cp:lastModifiedBy>
  <cp:revision>3</cp:revision>
  <dcterms:created xsi:type="dcterms:W3CDTF">2021-07-13T07:40:50Z</dcterms:created>
  <dcterms:modified xsi:type="dcterms:W3CDTF">2021-07-13T08:09:01Z</dcterms:modified>
</cp:coreProperties>
</file>