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58" r:id="rId3"/>
    <p:sldId id="259" r:id="rId4"/>
    <p:sldId id="260" r:id="rId5"/>
    <p:sldId id="261" r:id="rId6"/>
    <p:sldId id="262" r:id="rId7"/>
    <p:sldId id="263" r:id="rId8"/>
    <p:sldId id="264" r:id="rId9"/>
    <p:sldId id="265" r:id="rId10"/>
    <p:sldId id="266" r:id="rId11"/>
    <p:sldId id="26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FB8F1C-1E87-4204-9E4E-B3AE5D5D8B09}" type="datetimeFigureOut">
              <a:rPr lang="en-GB" smtClean="0"/>
              <a:t>13/07/2021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908DD5-93A7-4E33-BDBF-DF5E78949DD6}" type="slidenum">
              <a:rPr lang="en-GB" smtClean="0"/>
              <a:t>‹#›</a:t>
            </a:fld>
            <a:endParaRPr lang="en-GB"/>
          </a:p>
        </p:txBody>
      </p:sp>
    </p:spTree>
    <p:extLst>
      <p:ext uri="{BB962C8B-B14F-4D97-AF65-F5344CB8AC3E}">
        <p14:creationId xmlns:p14="http://schemas.microsoft.com/office/powerpoint/2010/main" val="6208868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228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B8C9C6F1-025C-4801-A868-7C5BEC91A9AB}" type="slidenum">
              <a:rPr lang="en-GB" altLang="en-US" smtClean="0"/>
              <a:pPr/>
              <a:t>1</a:t>
            </a:fld>
            <a:endParaRPr lang="en-GB" altLang="en-US" smtClean="0"/>
          </a:p>
        </p:txBody>
      </p:sp>
    </p:spTree>
    <p:extLst>
      <p:ext uri="{BB962C8B-B14F-4D97-AF65-F5344CB8AC3E}">
        <p14:creationId xmlns:p14="http://schemas.microsoft.com/office/powerpoint/2010/main" val="3819694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  </a:t>
            </a:r>
          </a:p>
        </p:txBody>
      </p:sp>
      <p:sp>
        <p:nvSpPr>
          <p:cNvPr id="1249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3036F8BC-E8D5-4A66-A051-9A2D6C408AFF}" type="slidenum">
              <a:rPr lang="en-GB" altLang="en-US" smtClean="0"/>
              <a:pPr/>
              <a:t>2</a:t>
            </a:fld>
            <a:endParaRPr lang="en-GB" altLang="en-US" smtClean="0"/>
          </a:p>
        </p:txBody>
      </p:sp>
    </p:spTree>
    <p:extLst>
      <p:ext uri="{BB962C8B-B14F-4D97-AF65-F5344CB8AC3E}">
        <p14:creationId xmlns:p14="http://schemas.microsoft.com/office/powerpoint/2010/main" val="40490649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smtClean="0"/>
              <a:t>Get examples of should, musts, oughts and All or Nothing thinking from the group on the flipchart/word doc</a:t>
            </a:r>
          </a:p>
        </p:txBody>
      </p:sp>
      <p:sp>
        <p:nvSpPr>
          <p:cNvPr id="1269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CC110F24-BF31-4E83-8F08-900C7CA133C0}" type="slidenum">
              <a:rPr lang="en-GB" altLang="en-US" smtClean="0"/>
              <a:pPr/>
              <a:t>3</a:t>
            </a:fld>
            <a:endParaRPr lang="en-GB" altLang="en-US" smtClean="0"/>
          </a:p>
        </p:txBody>
      </p:sp>
    </p:spTree>
    <p:extLst>
      <p:ext uri="{BB962C8B-B14F-4D97-AF65-F5344CB8AC3E}">
        <p14:creationId xmlns:p14="http://schemas.microsoft.com/office/powerpoint/2010/main" val="1944387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smtClean="0"/>
              <a:t>Get a discussion going here with flipchart examples</a:t>
            </a:r>
          </a:p>
        </p:txBody>
      </p:sp>
      <p:sp>
        <p:nvSpPr>
          <p:cNvPr id="1310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95C52A07-3934-4A96-ABC9-94010D3F825B}" type="slidenum">
              <a:rPr lang="en-GB" altLang="en-US" smtClean="0"/>
              <a:pPr/>
              <a:t>6</a:t>
            </a:fld>
            <a:endParaRPr lang="en-GB" altLang="en-US" smtClean="0"/>
          </a:p>
        </p:txBody>
      </p:sp>
    </p:spTree>
    <p:extLst>
      <p:ext uri="{BB962C8B-B14F-4D97-AF65-F5344CB8AC3E}">
        <p14:creationId xmlns:p14="http://schemas.microsoft.com/office/powerpoint/2010/main" val="1345529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Make this interactive with discussion around different ways of viewing it. Stress that where (as is likely) you will still feel angry, discharging the excess anger is the next step, and discuss how that might be achieved.</a:t>
            </a:r>
          </a:p>
          <a:p>
            <a:r>
              <a:rPr lang="en-GB" altLang="en-US" smtClean="0"/>
              <a:t>Another point is that they don’t need to ditch all the positives of, say being someone with high standards – just that they need to be applied in Wise Mind.</a:t>
            </a:r>
          </a:p>
        </p:txBody>
      </p:sp>
      <p:sp>
        <p:nvSpPr>
          <p:cNvPr id="133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7DE2160E-62CC-4B02-B9A3-FF67FA6F7F09}" type="slidenum">
              <a:rPr lang="en-GB" altLang="en-US" smtClean="0"/>
              <a:pPr/>
              <a:t>7</a:t>
            </a:fld>
            <a:endParaRPr lang="en-GB" altLang="en-US" smtClean="0"/>
          </a:p>
        </p:txBody>
      </p:sp>
    </p:spTree>
    <p:extLst>
      <p:ext uri="{BB962C8B-B14F-4D97-AF65-F5344CB8AC3E}">
        <p14:creationId xmlns:p14="http://schemas.microsoft.com/office/powerpoint/2010/main" val="2911580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Opportunity for pair work (or breakout rooms) plus group feedback. Bring out the issue of ruminative thinking – turning things over in your mind and how that keeps you wound up and stressed. Can be hard to let go, but worth working on – using breathing, and grounding to get into Wise Mind and choose to do something different to take your mind off it. Discuss.</a:t>
            </a:r>
          </a:p>
        </p:txBody>
      </p:sp>
      <p:sp>
        <p:nvSpPr>
          <p:cNvPr id="1372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F076A2C8-E2E3-4125-B397-2349897CD148}" type="slidenum">
              <a:rPr lang="en-GB" altLang="en-US" smtClean="0"/>
              <a:pPr/>
              <a:t>10</a:t>
            </a:fld>
            <a:endParaRPr lang="en-GB" altLang="en-US" smtClean="0"/>
          </a:p>
        </p:txBody>
      </p:sp>
    </p:spTree>
    <p:extLst>
      <p:ext uri="{BB962C8B-B14F-4D97-AF65-F5344CB8AC3E}">
        <p14:creationId xmlns:p14="http://schemas.microsoft.com/office/powerpoint/2010/main" val="2606383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9D3F065-C131-43F4-97A9-9895F7805439}"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1030207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9D3F065-C131-43F4-97A9-9895F7805439}"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2876466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9D3F065-C131-43F4-97A9-9895F7805439}"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757260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9D3F065-C131-43F4-97A9-9895F7805439}"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7090569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9D3F065-C131-43F4-97A9-9895F7805439}"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3956619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9D3F065-C131-43F4-97A9-9895F7805439}"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1647627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9D3F065-C131-43F4-97A9-9895F7805439}" type="datetimeFigureOut">
              <a:rPr lang="en-GB" smtClean="0"/>
              <a:t>13/07/2021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3727045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9D3F065-C131-43F4-97A9-9895F7805439}" type="datetimeFigureOut">
              <a:rPr lang="en-GB" smtClean="0"/>
              <a:t>13/07/2021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73773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D3F065-C131-43F4-97A9-9895F7805439}" type="datetimeFigureOut">
              <a:rPr lang="en-GB" smtClean="0"/>
              <a:t>13/07/2021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2205530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9D3F065-C131-43F4-97A9-9895F7805439}"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1059038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9D3F065-C131-43F4-97A9-9895F7805439}"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6F12171-F959-4578-9C1F-2E1B88B03A18}" type="slidenum">
              <a:rPr lang="en-GB" smtClean="0"/>
              <a:t>‹#›</a:t>
            </a:fld>
            <a:endParaRPr lang="en-GB"/>
          </a:p>
        </p:txBody>
      </p:sp>
    </p:spTree>
    <p:extLst>
      <p:ext uri="{BB962C8B-B14F-4D97-AF65-F5344CB8AC3E}">
        <p14:creationId xmlns:p14="http://schemas.microsoft.com/office/powerpoint/2010/main" val="3086784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D3F065-C131-43F4-97A9-9895F7805439}" type="datetimeFigureOut">
              <a:rPr lang="en-GB" smtClean="0"/>
              <a:t>13/07/2021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F12171-F959-4578-9C1F-2E1B88B03A18}" type="slidenum">
              <a:rPr lang="en-GB" smtClean="0"/>
              <a:t>‹#›</a:t>
            </a:fld>
            <a:endParaRPr lang="en-GB"/>
          </a:p>
        </p:txBody>
      </p:sp>
    </p:spTree>
    <p:extLst>
      <p:ext uri="{BB962C8B-B14F-4D97-AF65-F5344CB8AC3E}">
        <p14:creationId xmlns:p14="http://schemas.microsoft.com/office/powerpoint/2010/main" val="24589203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62000">
              <a:srgbClr val="FFFFFF"/>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defRPr/>
            </a:pPr>
            <a:r>
              <a:rPr lang="en-GB" sz="4000" b="1" dirty="0">
                <a:solidFill>
                  <a:schemeClr val="accent6">
                    <a:lumMod val="75000"/>
                  </a:schemeClr>
                </a:solidFill>
              </a:rPr>
              <a:t>DEALING WITH ANGER &amp; </a:t>
            </a:r>
            <a:r>
              <a:rPr lang="en-GB" sz="4000" b="1">
                <a:solidFill>
                  <a:schemeClr val="accent6">
                    <a:lumMod val="75000"/>
                  </a:schemeClr>
                </a:solidFill>
              </a:rPr>
              <a:t>FRUSTRATION </a:t>
            </a:r>
            <a:r>
              <a:rPr lang="en-GB" sz="4000" b="1" smtClean="0">
                <a:solidFill>
                  <a:schemeClr val="accent6">
                    <a:lumMod val="75000"/>
                  </a:schemeClr>
                </a:solidFill>
              </a:rPr>
              <a:t>  </a:t>
            </a:r>
            <a:r>
              <a:rPr lang="en-GB" sz="4000" b="1" dirty="0">
                <a:solidFill>
                  <a:schemeClr val="accent6">
                    <a:lumMod val="75000"/>
                  </a:schemeClr>
                </a:solidFill>
              </a:rPr>
              <a:t/>
            </a:r>
            <a:br>
              <a:rPr lang="en-GB" sz="4000" b="1" dirty="0">
                <a:solidFill>
                  <a:schemeClr val="accent6">
                    <a:lumMod val="75000"/>
                  </a:schemeClr>
                </a:solidFill>
              </a:rPr>
            </a:br>
            <a:r>
              <a:rPr lang="en-GB" sz="4000" b="1" dirty="0">
                <a:solidFill>
                  <a:schemeClr val="accent6">
                    <a:lumMod val="75000"/>
                  </a:schemeClr>
                </a:solidFill>
              </a:rPr>
              <a:t>A GROUP PROGRAMME</a:t>
            </a:r>
            <a:endParaRPr lang="en-GB" sz="4000" dirty="0">
              <a:solidFill>
                <a:schemeClr val="accent6">
                  <a:lumMod val="75000"/>
                </a:schemeClr>
              </a:solidFill>
            </a:endParaRPr>
          </a:p>
        </p:txBody>
      </p:sp>
      <p:sp>
        <p:nvSpPr>
          <p:cNvPr id="121859" name="Subtitle 4"/>
          <p:cNvSpPr>
            <a:spLocks noGrp="1"/>
          </p:cNvSpPr>
          <p:nvPr>
            <p:ph type="subTitle" idx="1"/>
          </p:nvPr>
        </p:nvSpPr>
        <p:spPr/>
        <p:txBody>
          <a:bodyPr/>
          <a:lstStyle/>
          <a:p>
            <a:r>
              <a:rPr lang="en-GB" altLang="en-US" smtClean="0"/>
              <a:t>Session 7</a:t>
            </a:r>
          </a:p>
          <a:p>
            <a:r>
              <a:rPr lang="en-GB" altLang="en-US" smtClean="0"/>
              <a:t> Challenging Wind Up Thinking  </a:t>
            </a:r>
          </a:p>
          <a:p>
            <a:r>
              <a:rPr lang="en-GB" altLang="en-US" smtClean="0"/>
              <a:t> </a:t>
            </a:r>
          </a:p>
          <a:p>
            <a:endParaRPr lang="en-GB" altLang="en-US" smtClean="0"/>
          </a:p>
        </p:txBody>
      </p:sp>
    </p:spTree>
    <p:extLst>
      <p:ext uri="{BB962C8B-B14F-4D97-AF65-F5344CB8AC3E}">
        <p14:creationId xmlns:p14="http://schemas.microsoft.com/office/powerpoint/2010/main" val="4070301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p:txBody>
          <a:bodyPr/>
          <a:lstStyle/>
          <a:p>
            <a:r>
              <a:rPr lang="en-GB" altLang="en-US" sz="3200"/>
              <a:t>What are your favourite sorts of wind up thinking?</a:t>
            </a:r>
          </a:p>
        </p:txBody>
      </p:sp>
      <p:sp>
        <p:nvSpPr>
          <p:cNvPr id="3" name="Content Placeholder 2"/>
          <p:cNvSpPr>
            <a:spLocks noGrp="1"/>
          </p:cNvSpPr>
          <p:nvPr>
            <p:ph idx="1"/>
          </p:nvPr>
        </p:nvSpPr>
        <p:spPr/>
        <p:txBody>
          <a:bodyPr/>
          <a:lstStyle/>
          <a:p>
            <a:pPr>
              <a:defRPr/>
            </a:pPr>
            <a:r>
              <a:rPr lang="en-GB" sz="2400" dirty="0"/>
              <a:t>Think back over recent incidents of frustration, argument etc. – what tends to get to you?</a:t>
            </a:r>
          </a:p>
          <a:p>
            <a:pPr>
              <a:defRPr/>
            </a:pPr>
            <a:r>
              <a:rPr lang="en-GB" sz="2400" dirty="0"/>
              <a:t>How do you think about it?</a:t>
            </a:r>
          </a:p>
          <a:p>
            <a:pPr>
              <a:defRPr/>
            </a:pPr>
            <a:r>
              <a:rPr lang="en-GB" sz="2400" dirty="0"/>
              <a:t>How could you change that.</a:t>
            </a:r>
          </a:p>
          <a:p>
            <a:pPr>
              <a:defRPr/>
            </a:pPr>
            <a:endParaRPr lang="en-GB" sz="2400" dirty="0"/>
          </a:p>
          <a:p>
            <a:pPr marL="0" indent="0">
              <a:buNone/>
              <a:defRPr/>
            </a:pPr>
            <a:r>
              <a:rPr lang="en-GB" sz="2400" dirty="0"/>
              <a:t>Remember, you will need to get into Wise Mind to be able to: grounding and breathing!</a:t>
            </a:r>
          </a:p>
          <a:p>
            <a:pPr marL="0" indent="0">
              <a:buNone/>
              <a:defRPr/>
            </a:pPr>
            <a:r>
              <a:rPr lang="en-GB" sz="2400" dirty="0"/>
              <a:t>In Wise Mind, you have CHOICE about how you think</a:t>
            </a:r>
          </a:p>
          <a:p>
            <a:pPr marL="0" indent="0">
              <a:buNone/>
              <a:defRPr/>
            </a:pPr>
            <a:r>
              <a:rPr lang="en-GB" sz="2400" dirty="0"/>
              <a:t>How long you carry on thinking about something.</a:t>
            </a:r>
          </a:p>
        </p:txBody>
      </p:sp>
    </p:spTree>
    <p:extLst>
      <p:ext uri="{BB962C8B-B14F-4D97-AF65-F5344CB8AC3E}">
        <p14:creationId xmlns:p14="http://schemas.microsoft.com/office/powerpoint/2010/main" val="31629259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p:txBody>
          <a:bodyPr/>
          <a:lstStyle/>
          <a:p>
            <a:r>
              <a:rPr lang="en-GB" altLang="en-US" smtClean="0"/>
              <a:t>Before Next Time</a:t>
            </a:r>
          </a:p>
        </p:txBody>
      </p:sp>
      <p:sp>
        <p:nvSpPr>
          <p:cNvPr id="113667" name="Content Placeholder 2"/>
          <p:cNvSpPr>
            <a:spLocks noGrp="1"/>
          </p:cNvSpPr>
          <p:nvPr>
            <p:ph idx="1"/>
          </p:nvPr>
        </p:nvSpPr>
        <p:spPr/>
        <p:txBody>
          <a:bodyPr/>
          <a:lstStyle/>
          <a:p>
            <a:pPr>
              <a:defRPr/>
            </a:pPr>
            <a:r>
              <a:rPr lang="en-GB" altLang="en-US" dirty="0" smtClean="0"/>
              <a:t>Continue monitoring anger situations with attention to Wind Up Thinking.  </a:t>
            </a:r>
          </a:p>
          <a:p>
            <a:pPr>
              <a:defRPr/>
            </a:pPr>
            <a:r>
              <a:rPr lang="en-GB" altLang="en-US" dirty="0" smtClean="0"/>
              <a:t>Come up with alternatives</a:t>
            </a:r>
          </a:p>
          <a:p>
            <a:pPr>
              <a:defRPr/>
            </a:pPr>
            <a:r>
              <a:rPr lang="en-GB" altLang="en-US" dirty="0" smtClean="0"/>
              <a:t>Continue practicing breathing and grounding.</a:t>
            </a:r>
          </a:p>
          <a:p>
            <a:pPr marL="0" indent="0">
              <a:buNone/>
              <a:defRPr/>
            </a:pPr>
            <a:endParaRPr lang="en-GB" altLang="en-US" dirty="0" smtClean="0"/>
          </a:p>
        </p:txBody>
      </p:sp>
    </p:spTree>
    <p:extLst>
      <p:ext uri="{BB962C8B-B14F-4D97-AF65-F5344CB8AC3E}">
        <p14:creationId xmlns:p14="http://schemas.microsoft.com/office/powerpoint/2010/main" val="2991416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p:txBody>
          <a:bodyPr/>
          <a:lstStyle/>
          <a:p>
            <a:r>
              <a:rPr lang="en-GB" altLang="en-US" smtClean="0"/>
              <a:t>Feedback from monitoring</a:t>
            </a:r>
          </a:p>
        </p:txBody>
      </p:sp>
      <p:sp>
        <p:nvSpPr>
          <p:cNvPr id="123907" name="Content Placeholder 2"/>
          <p:cNvSpPr>
            <a:spLocks noGrp="1"/>
          </p:cNvSpPr>
          <p:nvPr>
            <p:ph idx="1"/>
          </p:nvPr>
        </p:nvSpPr>
        <p:spPr>
          <a:xfrm>
            <a:off x="1847850" y="1773238"/>
            <a:ext cx="8229600" cy="4525962"/>
          </a:xfrm>
        </p:spPr>
        <p:txBody>
          <a:bodyPr/>
          <a:lstStyle/>
          <a:p>
            <a:r>
              <a:rPr lang="en-GB" altLang="en-US" smtClean="0"/>
              <a:t> Examples of anger situations over the week?</a:t>
            </a:r>
          </a:p>
          <a:p>
            <a:r>
              <a:rPr lang="en-GB" altLang="en-US" smtClean="0"/>
              <a:t> The thoughts. Examples of Wind Up Thinking?</a:t>
            </a:r>
          </a:p>
          <a:p>
            <a:r>
              <a:rPr lang="en-GB" altLang="en-US" smtClean="0"/>
              <a:t>Thoughts that belong to the past</a:t>
            </a:r>
          </a:p>
        </p:txBody>
      </p:sp>
    </p:spTree>
    <p:extLst>
      <p:ext uri="{BB962C8B-B14F-4D97-AF65-F5344CB8AC3E}">
        <p14:creationId xmlns:p14="http://schemas.microsoft.com/office/powerpoint/2010/main" val="8416265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a:xfrm>
            <a:off x="1981201" y="274639"/>
            <a:ext cx="8075613" cy="346075"/>
          </a:xfrm>
        </p:spPr>
        <p:txBody>
          <a:bodyPr>
            <a:normAutofit fontScale="90000"/>
          </a:bodyPr>
          <a:lstStyle/>
          <a:p>
            <a:r>
              <a:rPr lang="en-GB" altLang="en-US" sz="3200"/>
              <a:t>Wind Up Thinking 1.</a:t>
            </a:r>
          </a:p>
        </p:txBody>
      </p:sp>
      <p:sp>
        <p:nvSpPr>
          <p:cNvPr id="3" name="Content Placeholder 2"/>
          <p:cNvSpPr>
            <a:spLocks noGrp="1"/>
          </p:cNvSpPr>
          <p:nvPr>
            <p:ph idx="1"/>
          </p:nvPr>
        </p:nvSpPr>
        <p:spPr>
          <a:xfrm>
            <a:off x="1919288" y="620713"/>
            <a:ext cx="8291512" cy="5505450"/>
          </a:xfrm>
        </p:spPr>
        <p:txBody>
          <a:bodyPr>
            <a:normAutofit fontScale="92500" lnSpcReduction="10000"/>
          </a:bodyPr>
          <a:lstStyle/>
          <a:p>
            <a:pPr marL="0" indent="0">
              <a:buNone/>
              <a:defRPr/>
            </a:pPr>
            <a:r>
              <a:rPr lang="en-GB" sz="2400" b="1" dirty="0" err="1"/>
              <a:t>Shoulds</a:t>
            </a:r>
            <a:r>
              <a:rPr lang="en-GB" sz="2400" b="1" dirty="0"/>
              <a:t>, Musts and </a:t>
            </a:r>
            <a:r>
              <a:rPr lang="en-GB" sz="2400" b="1" dirty="0" err="1"/>
              <a:t>Oughts</a:t>
            </a:r>
            <a:endParaRPr lang="en-GB" sz="2400" dirty="0"/>
          </a:p>
          <a:p>
            <a:pPr marL="0" indent="0">
              <a:buNone/>
              <a:defRPr/>
            </a:pPr>
            <a:r>
              <a:rPr lang="en-GB" sz="2400" dirty="0"/>
              <a:t>Thoughts that are very hard on ourselves or other people.</a:t>
            </a:r>
          </a:p>
          <a:p>
            <a:pPr marL="0" indent="0">
              <a:buNone/>
              <a:defRPr/>
            </a:pPr>
            <a:r>
              <a:rPr lang="en-GB" sz="2400" i="1" dirty="0"/>
              <a:t>Examples:</a:t>
            </a:r>
            <a:endParaRPr lang="en-GB" sz="2400" dirty="0"/>
          </a:p>
          <a:p>
            <a:pPr>
              <a:defRPr/>
            </a:pPr>
            <a:r>
              <a:rPr lang="en-GB" sz="2400" i="1" dirty="0"/>
              <a:t>-		I</a:t>
            </a:r>
            <a:r>
              <a:rPr lang="en-GB" sz="2400" b="1" i="1" dirty="0"/>
              <a:t> ought</a:t>
            </a:r>
            <a:r>
              <a:rPr lang="en-GB" sz="2400" i="1" dirty="0"/>
              <a:t> to be able to please everybody</a:t>
            </a:r>
            <a:endParaRPr lang="en-GB" sz="2400" dirty="0"/>
          </a:p>
          <a:p>
            <a:pPr>
              <a:defRPr/>
            </a:pPr>
            <a:r>
              <a:rPr lang="en-GB" sz="2400" i="1" dirty="0"/>
              <a:t>-		People</a:t>
            </a:r>
            <a:r>
              <a:rPr lang="en-GB" sz="2400" b="1" i="1" dirty="0"/>
              <a:t> should </a:t>
            </a:r>
            <a:r>
              <a:rPr lang="en-GB" sz="2400" i="1" dirty="0"/>
              <a:t>agree with my point of view</a:t>
            </a:r>
            <a:endParaRPr lang="en-GB" sz="2400" dirty="0"/>
          </a:p>
          <a:p>
            <a:pPr marL="0" indent="0">
              <a:buNone/>
              <a:defRPr/>
            </a:pPr>
            <a:r>
              <a:rPr lang="en-GB" sz="2400" b="1" dirty="0"/>
              <a:t>All or Nothing Thinking</a:t>
            </a:r>
            <a:endParaRPr lang="en-GB" sz="2400" dirty="0"/>
          </a:p>
          <a:p>
            <a:pPr>
              <a:defRPr/>
            </a:pPr>
            <a:r>
              <a:rPr lang="en-GB" sz="2400" i="1" dirty="0"/>
              <a:t> </a:t>
            </a:r>
            <a:r>
              <a:rPr lang="en-GB" sz="2400" dirty="0"/>
              <a:t>If something goes slightly wrong, that’s it – you might as well forget the whole thing.</a:t>
            </a:r>
          </a:p>
          <a:p>
            <a:pPr>
              <a:defRPr/>
            </a:pPr>
            <a:r>
              <a:rPr lang="en-GB" sz="2400" i="1" dirty="0"/>
              <a:t>Examples:</a:t>
            </a:r>
            <a:endParaRPr lang="en-GB" sz="2400" dirty="0"/>
          </a:p>
          <a:p>
            <a:pPr>
              <a:defRPr/>
            </a:pPr>
            <a:r>
              <a:rPr lang="en-GB" sz="2400" i="1" dirty="0"/>
              <a:t>-		I cannot get this wallpaper to hang perfectly.  I’m going to give up. I’ll rip it all off!</a:t>
            </a:r>
            <a:endParaRPr lang="en-GB" sz="2400" dirty="0"/>
          </a:p>
          <a:p>
            <a:pPr>
              <a:defRPr/>
            </a:pPr>
            <a:r>
              <a:rPr lang="en-GB" sz="2400" i="1" dirty="0"/>
              <a:t>This course hasn’t stopped me from losing my temper yet.  It is obviously useless.  I’m going to give up.</a:t>
            </a:r>
            <a:endParaRPr lang="en-GB" sz="2400" dirty="0"/>
          </a:p>
          <a:p>
            <a:pPr marL="0" indent="0">
              <a:buNone/>
              <a:defRPr/>
            </a:pPr>
            <a:r>
              <a:rPr lang="en-GB" i="1" dirty="0"/>
              <a:t> </a:t>
            </a:r>
            <a:endParaRPr lang="en-GB" dirty="0"/>
          </a:p>
        </p:txBody>
      </p:sp>
    </p:spTree>
    <p:extLst>
      <p:ext uri="{BB962C8B-B14F-4D97-AF65-F5344CB8AC3E}">
        <p14:creationId xmlns:p14="http://schemas.microsoft.com/office/powerpoint/2010/main" val="3781600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a:xfrm>
            <a:off x="1981201" y="274638"/>
            <a:ext cx="7859713" cy="417512"/>
          </a:xfrm>
        </p:spPr>
        <p:txBody>
          <a:bodyPr>
            <a:normAutofit fontScale="90000"/>
          </a:bodyPr>
          <a:lstStyle/>
          <a:p>
            <a:r>
              <a:rPr lang="en-GB" altLang="en-US" sz="3200"/>
              <a:t>Wind Up Thinking 2.</a:t>
            </a:r>
          </a:p>
        </p:txBody>
      </p:sp>
      <p:sp>
        <p:nvSpPr>
          <p:cNvPr id="3" name="Content Placeholder 2"/>
          <p:cNvSpPr>
            <a:spLocks noGrp="1"/>
          </p:cNvSpPr>
          <p:nvPr>
            <p:ph idx="1"/>
          </p:nvPr>
        </p:nvSpPr>
        <p:spPr>
          <a:xfrm>
            <a:off x="1847850" y="692151"/>
            <a:ext cx="8362950" cy="5434013"/>
          </a:xfrm>
        </p:spPr>
        <p:txBody>
          <a:bodyPr>
            <a:normAutofit fontScale="92500" lnSpcReduction="10000"/>
          </a:bodyPr>
          <a:lstStyle/>
          <a:p>
            <a:pPr marL="0" indent="0">
              <a:buNone/>
              <a:defRPr/>
            </a:pPr>
            <a:r>
              <a:rPr lang="en-GB" sz="2000" b="1" dirty="0"/>
              <a:t>Overgeneralisation</a:t>
            </a:r>
            <a:endParaRPr lang="en-GB" sz="2000" dirty="0"/>
          </a:p>
          <a:p>
            <a:pPr marL="0" indent="0">
              <a:buNone/>
              <a:defRPr/>
            </a:pPr>
            <a:r>
              <a:rPr lang="en-GB" sz="2000" dirty="0"/>
              <a:t>One setback is seen as a generalised disaster.  Words to watch for are: ‘Always’ and ‘Never’.</a:t>
            </a:r>
          </a:p>
          <a:p>
            <a:pPr>
              <a:defRPr/>
            </a:pPr>
            <a:r>
              <a:rPr lang="en-GB" sz="2000" i="1" dirty="0"/>
              <a:t>	-		So the meal isn’t ready yet.</a:t>
            </a:r>
            <a:endParaRPr lang="en-GB" sz="2000" dirty="0"/>
          </a:p>
          <a:p>
            <a:pPr>
              <a:defRPr/>
            </a:pPr>
            <a:r>
              <a:rPr lang="en-GB" sz="2000" i="1" dirty="0"/>
              <a:t>You are </a:t>
            </a:r>
            <a:r>
              <a:rPr lang="en-GB" sz="2000" b="1" i="1" dirty="0"/>
              <a:t>always</a:t>
            </a:r>
            <a:r>
              <a:rPr lang="en-GB" sz="2000" i="1" dirty="0"/>
              <a:t> late.</a:t>
            </a:r>
            <a:endParaRPr lang="en-GB" sz="2000" dirty="0"/>
          </a:p>
          <a:p>
            <a:pPr>
              <a:defRPr/>
            </a:pPr>
            <a:r>
              <a:rPr lang="en-GB" sz="2000" i="1" dirty="0"/>
              <a:t>You </a:t>
            </a:r>
            <a:r>
              <a:rPr lang="en-GB" sz="2000" b="1" i="1" dirty="0"/>
              <a:t>never</a:t>
            </a:r>
            <a:r>
              <a:rPr lang="en-GB" sz="2000" i="1" dirty="0"/>
              <a:t> organise anything.</a:t>
            </a:r>
            <a:endParaRPr lang="en-GB" sz="2000" dirty="0"/>
          </a:p>
          <a:p>
            <a:pPr marL="0" indent="0">
              <a:buNone/>
              <a:defRPr/>
            </a:pPr>
            <a:r>
              <a:rPr lang="en-GB" sz="2000" i="1" dirty="0"/>
              <a:t> </a:t>
            </a:r>
            <a:r>
              <a:rPr lang="en-GB" sz="2000" b="1" dirty="0"/>
              <a:t>		</a:t>
            </a:r>
          </a:p>
          <a:p>
            <a:pPr marL="0" indent="0">
              <a:buNone/>
              <a:defRPr/>
            </a:pPr>
            <a:r>
              <a:rPr lang="en-GB" sz="2000" b="1" dirty="0"/>
              <a:t>Jumping to Conclusions</a:t>
            </a:r>
            <a:endParaRPr lang="en-GB" sz="2000" dirty="0"/>
          </a:p>
          <a:p>
            <a:pPr marL="0" indent="0">
              <a:buNone/>
              <a:defRPr/>
            </a:pPr>
            <a:r>
              <a:rPr lang="en-GB" sz="2000" dirty="0"/>
              <a:t>You make assumptions about what other people are thinking (mind reading) or let your imagination race ahead to what follows on from something that has happened.</a:t>
            </a:r>
          </a:p>
          <a:p>
            <a:pPr marL="0" indent="0">
              <a:buNone/>
              <a:defRPr/>
            </a:pPr>
            <a:r>
              <a:rPr lang="en-GB" sz="2000" i="1" dirty="0"/>
              <a:t>		She didn’t say ‘hello’, she must be deliberately ignoring me.</a:t>
            </a:r>
          </a:p>
          <a:p>
            <a:pPr marL="0" indent="0">
              <a:buNone/>
              <a:defRPr/>
            </a:pPr>
            <a:endParaRPr lang="en-GB" sz="2000" dirty="0"/>
          </a:p>
          <a:p>
            <a:pPr>
              <a:defRPr/>
            </a:pPr>
            <a:r>
              <a:rPr lang="en-GB" sz="2000" i="1" dirty="0"/>
              <a:t>The boss was in a hurry to get away when I tackled him about my career.  He obviously doesn’t value me, he probably wants to get rid of me&gt;</a:t>
            </a:r>
            <a:endParaRPr lang="en-GB" sz="2000" dirty="0"/>
          </a:p>
          <a:p>
            <a:pPr marL="0" indent="0">
              <a:buNone/>
              <a:defRPr/>
            </a:pPr>
            <a:r>
              <a:rPr lang="en-GB" i="1" dirty="0"/>
              <a:t> </a:t>
            </a:r>
            <a:endParaRPr lang="en-GB" dirty="0"/>
          </a:p>
        </p:txBody>
      </p:sp>
    </p:spTree>
    <p:extLst>
      <p:ext uri="{BB962C8B-B14F-4D97-AF65-F5344CB8AC3E}">
        <p14:creationId xmlns:p14="http://schemas.microsoft.com/office/powerpoint/2010/main" val="4285740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tle 1"/>
          <p:cNvSpPr>
            <a:spLocks noGrp="1"/>
          </p:cNvSpPr>
          <p:nvPr>
            <p:ph type="title"/>
          </p:nvPr>
        </p:nvSpPr>
        <p:spPr>
          <a:xfrm>
            <a:off x="1981200" y="274639"/>
            <a:ext cx="8002588" cy="490537"/>
          </a:xfrm>
        </p:spPr>
        <p:txBody>
          <a:bodyPr>
            <a:normAutofit fontScale="90000"/>
          </a:bodyPr>
          <a:lstStyle/>
          <a:p>
            <a:r>
              <a:rPr lang="en-GB" altLang="en-US" sz="3200"/>
              <a:t>Wind Up Thinking 3</a:t>
            </a:r>
          </a:p>
        </p:txBody>
      </p:sp>
      <p:sp>
        <p:nvSpPr>
          <p:cNvPr id="3" name="Content Placeholder 2"/>
          <p:cNvSpPr>
            <a:spLocks noGrp="1"/>
          </p:cNvSpPr>
          <p:nvPr>
            <p:ph idx="1"/>
          </p:nvPr>
        </p:nvSpPr>
        <p:spPr>
          <a:xfrm>
            <a:off x="1981200" y="1052513"/>
            <a:ext cx="8229600" cy="5073650"/>
          </a:xfrm>
        </p:spPr>
        <p:txBody>
          <a:bodyPr>
            <a:normAutofit fontScale="92500" lnSpcReduction="20000"/>
          </a:bodyPr>
          <a:lstStyle/>
          <a:p>
            <a:pPr marL="0" indent="0">
              <a:buNone/>
              <a:defRPr/>
            </a:pPr>
            <a:r>
              <a:rPr lang="en-GB" sz="2400" b="1" dirty="0"/>
              <a:t>All to do with you (personalising)</a:t>
            </a:r>
          </a:p>
          <a:p>
            <a:pPr marL="0" indent="0">
              <a:buNone/>
              <a:defRPr/>
            </a:pPr>
            <a:r>
              <a:rPr lang="en-GB" sz="2400" dirty="0"/>
              <a:t>You automatically assume you are the cause of a negative event.</a:t>
            </a:r>
          </a:p>
          <a:p>
            <a:pPr>
              <a:defRPr/>
            </a:pPr>
            <a:r>
              <a:rPr lang="en-GB" sz="2400" i="1" dirty="0"/>
              <a:t> The woman at the checkout was deliberately going slow and talking to the customer before me because she could see I was in a hurry. 		</a:t>
            </a:r>
          </a:p>
          <a:p>
            <a:pPr>
              <a:defRPr/>
            </a:pPr>
            <a:r>
              <a:rPr lang="en-GB" sz="2400" i="1" dirty="0"/>
              <a:t>It must be my fault that those two members have stopped coming to the group. I always thought they didn’t like me.</a:t>
            </a:r>
          </a:p>
          <a:p>
            <a:pPr marL="0" indent="0">
              <a:buNone/>
              <a:defRPr/>
            </a:pPr>
            <a:endParaRPr lang="en-GB" sz="2400" b="1" dirty="0"/>
          </a:p>
          <a:p>
            <a:pPr marL="0" indent="0">
              <a:buNone/>
              <a:defRPr/>
            </a:pPr>
            <a:r>
              <a:rPr lang="en-GB" sz="2400" b="1" dirty="0"/>
              <a:t>It’s Not Fair!</a:t>
            </a:r>
          </a:p>
          <a:p>
            <a:pPr marL="0" indent="0">
              <a:buNone/>
              <a:defRPr/>
            </a:pPr>
            <a:r>
              <a:rPr lang="en-GB" sz="2400" i="1" dirty="0"/>
              <a:t>Why do always get lumbered with the worst job of the shift?</a:t>
            </a:r>
          </a:p>
          <a:p>
            <a:pPr marL="0" indent="0">
              <a:buNone/>
              <a:defRPr/>
            </a:pPr>
            <a:r>
              <a:rPr lang="en-GB" sz="2400" i="1" dirty="0"/>
              <a:t>It’s not fair!</a:t>
            </a:r>
          </a:p>
          <a:p>
            <a:pPr marL="0" indent="0">
              <a:buNone/>
              <a:defRPr/>
            </a:pPr>
            <a:endParaRPr lang="en-GB" sz="2400" dirty="0"/>
          </a:p>
          <a:p>
            <a:pPr marL="0" indent="0">
              <a:buNone/>
              <a:defRPr/>
            </a:pPr>
            <a:r>
              <a:rPr lang="en-GB" sz="2400" i="1" dirty="0"/>
              <a:t> </a:t>
            </a:r>
            <a:endParaRPr lang="en-GB" sz="2400" dirty="0"/>
          </a:p>
          <a:p>
            <a:pPr marL="0" indent="0">
              <a:buNone/>
              <a:defRPr/>
            </a:pPr>
            <a:r>
              <a:rPr lang="en-GB" i="1" dirty="0"/>
              <a:t> </a:t>
            </a:r>
            <a:endParaRPr lang="en-GB" dirty="0"/>
          </a:p>
          <a:p>
            <a:pPr>
              <a:defRPr/>
            </a:pPr>
            <a:endParaRPr lang="en-GB" dirty="0"/>
          </a:p>
        </p:txBody>
      </p:sp>
    </p:spTree>
    <p:extLst>
      <p:ext uri="{BB962C8B-B14F-4D97-AF65-F5344CB8AC3E}">
        <p14:creationId xmlns:p14="http://schemas.microsoft.com/office/powerpoint/2010/main" val="1538758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p:txBody>
          <a:bodyPr/>
          <a:lstStyle/>
          <a:p>
            <a:r>
              <a:rPr lang="en-GB" altLang="en-US" sz="3600"/>
              <a:t>Finding a more helpful thought</a:t>
            </a:r>
          </a:p>
        </p:txBody>
      </p:sp>
      <p:sp>
        <p:nvSpPr>
          <p:cNvPr id="3" name="Content Placeholder 2"/>
          <p:cNvSpPr>
            <a:spLocks noGrp="1"/>
          </p:cNvSpPr>
          <p:nvPr>
            <p:ph idx="1"/>
          </p:nvPr>
        </p:nvSpPr>
        <p:spPr>
          <a:xfrm>
            <a:off x="1981200" y="1417639"/>
            <a:ext cx="8229600" cy="4708525"/>
          </a:xfrm>
        </p:spPr>
        <p:txBody>
          <a:bodyPr/>
          <a:lstStyle/>
          <a:p>
            <a:pPr>
              <a:defRPr/>
            </a:pPr>
            <a:r>
              <a:rPr lang="en-GB" sz="2400" dirty="0"/>
              <a:t>Wind up thinking just gets you angry</a:t>
            </a:r>
          </a:p>
          <a:p>
            <a:pPr marL="0" indent="0">
              <a:buNone/>
              <a:defRPr/>
            </a:pPr>
            <a:r>
              <a:rPr lang="en-GB" sz="2400" dirty="0"/>
              <a:t>If you can get into Wise Mind by using a coping strategy, you can spot it and think about it.</a:t>
            </a:r>
          </a:p>
          <a:p>
            <a:pPr marL="0" indent="0">
              <a:buNone/>
              <a:defRPr/>
            </a:pPr>
            <a:r>
              <a:rPr lang="en-GB" sz="2400" dirty="0"/>
              <a:t>You might decide that the first thought was wide of the mark</a:t>
            </a:r>
          </a:p>
          <a:p>
            <a:pPr marL="0" indent="0">
              <a:buNone/>
              <a:defRPr/>
            </a:pPr>
            <a:r>
              <a:rPr lang="en-GB" sz="2400" dirty="0"/>
              <a:t>Or you might think you got it right</a:t>
            </a:r>
          </a:p>
          <a:p>
            <a:pPr marL="0" indent="0">
              <a:buNone/>
              <a:defRPr/>
            </a:pPr>
            <a:r>
              <a:rPr lang="en-GB" sz="2400" dirty="0"/>
              <a:t>However, if it is winding you up, it is not helping you to manage your anger,</a:t>
            </a:r>
          </a:p>
          <a:p>
            <a:pPr marL="0" indent="0">
              <a:buNone/>
              <a:defRPr/>
            </a:pPr>
            <a:r>
              <a:rPr lang="en-GB" sz="2400" dirty="0"/>
              <a:t>So you need to set it aside and come up with a more helpful thought.</a:t>
            </a:r>
          </a:p>
          <a:p>
            <a:pPr marL="0" indent="0">
              <a:buNone/>
              <a:defRPr/>
            </a:pPr>
            <a:r>
              <a:rPr lang="en-GB" sz="2400" dirty="0"/>
              <a:t>Can you come up with some alternatives to your wind up thoughts?</a:t>
            </a:r>
          </a:p>
        </p:txBody>
      </p:sp>
    </p:spTree>
    <p:extLst>
      <p:ext uri="{BB962C8B-B14F-4D97-AF65-F5344CB8AC3E}">
        <p14:creationId xmlns:p14="http://schemas.microsoft.com/office/powerpoint/2010/main" val="982346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a:xfrm>
            <a:off x="1981200" y="274639"/>
            <a:ext cx="7931150" cy="561975"/>
          </a:xfrm>
        </p:spPr>
        <p:txBody>
          <a:bodyPr>
            <a:normAutofit fontScale="90000"/>
          </a:bodyPr>
          <a:lstStyle/>
          <a:p>
            <a:r>
              <a:rPr lang="en-GB" altLang="en-US" smtClean="0"/>
              <a:t>Alternative Thoughts 1</a:t>
            </a:r>
          </a:p>
        </p:txBody>
      </p:sp>
      <p:sp>
        <p:nvSpPr>
          <p:cNvPr id="3" name="Content Placeholder 2"/>
          <p:cNvSpPr>
            <a:spLocks noGrp="1"/>
          </p:cNvSpPr>
          <p:nvPr>
            <p:ph idx="1"/>
          </p:nvPr>
        </p:nvSpPr>
        <p:spPr>
          <a:xfrm>
            <a:off x="1847850" y="836613"/>
            <a:ext cx="8362950" cy="5688012"/>
          </a:xfrm>
        </p:spPr>
        <p:txBody>
          <a:bodyPr/>
          <a:lstStyle/>
          <a:p>
            <a:pPr marL="0" indent="0">
              <a:buNone/>
              <a:defRPr/>
            </a:pPr>
            <a:r>
              <a:rPr lang="en-GB" sz="2400" b="1" dirty="0" err="1"/>
              <a:t>Shoulds</a:t>
            </a:r>
            <a:r>
              <a:rPr lang="en-GB" sz="2400" b="1" dirty="0"/>
              <a:t>, Musts and </a:t>
            </a:r>
            <a:r>
              <a:rPr lang="en-GB" sz="2400" b="1" dirty="0" err="1"/>
              <a:t>Oughts</a:t>
            </a:r>
            <a:r>
              <a:rPr lang="en-GB" sz="2400" b="1" dirty="0"/>
              <a:t> </a:t>
            </a:r>
            <a:endParaRPr lang="en-GB" sz="2400" dirty="0"/>
          </a:p>
          <a:p>
            <a:pPr marL="0" indent="0">
              <a:buNone/>
              <a:defRPr/>
            </a:pPr>
            <a:r>
              <a:rPr lang="en-GB" sz="2400" dirty="0"/>
              <a:t>Is it really necessary? is a useful question here.</a:t>
            </a:r>
          </a:p>
          <a:p>
            <a:pPr>
              <a:defRPr/>
            </a:pPr>
            <a:r>
              <a:rPr lang="en-GB" sz="2400" i="1" dirty="0"/>
              <a:t>Example  -  People </a:t>
            </a:r>
            <a:r>
              <a:rPr lang="en-GB" sz="2400" b="1" i="1" dirty="0"/>
              <a:t>should </a:t>
            </a:r>
            <a:r>
              <a:rPr lang="en-GB" sz="2400" i="1" dirty="0"/>
              <a:t>agree with me – I know more about it. </a:t>
            </a:r>
            <a:endParaRPr lang="en-GB" sz="2400" dirty="0"/>
          </a:p>
          <a:p>
            <a:pPr>
              <a:defRPr/>
            </a:pPr>
            <a:r>
              <a:rPr lang="en-GB" sz="2400" i="1" dirty="0"/>
              <a:t>Challenge– not necessarily.  Everyone has a right to </a:t>
            </a:r>
            <a:r>
              <a:rPr lang="en-GB" sz="2400" i="1" dirty="0" err="1"/>
              <a:t>t</a:t>
            </a:r>
            <a:r>
              <a:rPr lang="en-GB" sz="2400" b="1" dirty="0" err="1"/>
              <a:t>Black</a:t>
            </a:r>
            <a:r>
              <a:rPr lang="en-GB" sz="2400" b="1" dirty="0"/>
              <a:t> and White Thinking</a:t>
            </a:r>
            <a:endParaRPr lang="en-GB" sz="2400" dirty="0"/>
          </a:p>
          <a:p>
            <a:pPr marL="0" indent="0">
              <a:buNone/>
              <a:defRPr/>
            </a:pPr>
            <a:r>
              <a:rPr lang="en-GB" sz="2400" dirty="0"/>
              <a:t>Look for the compromise, the ‘grey’ position.</a:t>
            </a:r>
          </a:p>
          <a:p>
            <a:pPr>
              <a:defRPr/>
            </a:pPr>
            <a:r>
              <a:rPr lang="en-GB" sz="2400" i="1" dirty="0"/>
              <a:t>Example  -  I cannot get this wallpaper to hang just right:  I am going to give up.  I’ll rip it all off!</a:t>
            </a:r>
            <a:endParaRPr lang="en-GB" sz="2400" dirty="0"/>
          </a:p>
          <a:p>
            <a:pPr>
              <a:defRPr/>
            </a:pPr>
            <a:r>
              <a:rPr lang="en-GB" sz="2400" i="1" dirty="0"/>
              <a:t>Challenge– Is it really that bad?  Once we have got the furniture in, it will be less noticeable and  the room will look much nicer when it is decorated.</a:t>
            </a:r>
            <a:endParaRPr lang="en-GB" sz="2400" dirty="0"/>
          </a:p>
          <a:p>
            <a:pPr>
              <a:defRPr/>
            </a:pPr>
            <a:endParaRPr lang="en-GB" sz="2400" dirty="0"/>
          </a:p>
        </p:txBody>
      </p:sp>
    </p:spTree>
    <p:extLst>
      <p:ext uri="{BB962C8B-B14F-4D97-AF65-F5344CB8AC3E}">
        <p14:creationId xmlns:p14="http://schemas.microsoft.com/office/powerpoint/2010/main" val="6217754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a:xfrm>
            <a:off x="1847850" y="125413"/>
            <a:ext cx="8229600" cy="1143000"/>
          </a:xfrm>
        </p:spPr>
        <p:txBody>
          <a:bodyPr/>
          <a:lstStyle/>
          <a:p>
            <a:r>
              <a:rPr lang="en-GB" altLang="en-US" smtClean="0"/>
              <a:t>Alternative Thoughts 2</a:t>
            </a:r>
          </a:p>
        </p:txBody>
      </p:sp>
      <p:sp>
        <p:nvSpPr>
          <p:cNvPr id="3" name="Content Placeholder 2"/>
          <p:cNvSpPr>
            <a:spLocks noGrp="1"/>
          </p:cNvSpPr>
          <p:nvPr>
            <p:ph idx="1"/>
          </p:nvPr>
        </p:nvSpPr>
        <p:spPr>
          <a:xfrm>
            <a:off x="1981200" y="1268413"/>
            <a:ext cx="8229600" cy="4857750"/>
          </a:xfrm>
        </p:spPr>
        <p:txBody>
          <a:bodyPr>
            <a:normAutofit lnSpcReduction="10000"/>
          </a:bodyPr>
          <a:lstStyle/>
          <a:p>
            <a:pPr marL="0" indent="0">
              <a:buNone/>
              <a:defRPr/>
            </a:pPr>
            <a:r>
              <a:rPr lang="en-GB" sz="2400" b="1" dirty="0"/>
              <a:t>Overgeneralisation</a:t>
            </a:r>
          </a:p>
          <a:p>
            <a:pPr>
              <a:defRPr/>
            </a:pPr>
            <a:r>
              <a:rPr lang="en-GB" sz="2400" dirty="0"/>
              <a:t>Look at the situation in hand, and beware of ‘Always’ and ‘Never’.</a:t>
            </a:r>
          </a:p>
          <a:p>
            <a:pPr>
              <a:defRPr/>
            </a:pPr>
            <a:r>
              <a:rPr lang="en-GB" sz="2400" i="1" dirty="0"/>
              <a:t>Example  - So the meal isn’t ready yet!  You are </a:t>
            </a:r>
            <a:r>
              <a:rPr lang="en-GB" sz="2400" b="1" i="1" dirty="0"/>
              <a:t>always </a:t>
            </a:r>
            <a:r>
              <a:rPr lang="en-GB" sz="2400" i="1" dirty="0"/>
              <a:t>late.  You can </a:t>
            </a:r>
            <a:r>
              <a:rPr lang="en-GB" sz="2400" b="1" i="1" dirty="0"/>
              <a:t>never </a:t>
            </a:r>
            <a:r>
              <a:rPr lang="en-GB" sz="2400" i="1" dirty="0"/>
              <a:t>organise anything.</a:t>
            </a:r>
            <a:endParaRPr lang="en-GB" sz="2400" dirty="0"/>
          </a:p>
          <a:p>
            <a:pPr>
              <a:defRPr/>
            </a:pPr>
            <a:r>
              <a:rPr lang="en-GB" sz="2400" i="1" dirty="0"/>
              <a:t>Challenge- Alright, I am hungry and annoyed now, but the generalisation is unfair.  It occasionally happens.</a:t>
            </a:r>
          </a:p>
          <a:p>
            <a:pPr marL="0" indent="0">
              <a:buNone/>
              <a:defRPr/>
            </a:pPr>
            <a:r>
              <a:rPr lang="en-GB" sz="2400" b="1" dirty="0"/>
              <a:t>Jumping to Conclusions</a:t>
            </a:r>
            <a:endParaRPr lang="en-GB" sz="2400" dirty="0"/>
          </a:p>
          <a:p>
            <a:pPr>
              <a:defRPr/>
            </a:pPr>
            <a:r>
              <a:rPr lang="en-GB" sz="2400" b="1" dirty="0"/>
              <a:t> </a:t>
            </a:r>
            <a:r>
              <a:rPr lang="en-GB" sz="2400" i="1" dirty="0"/>
              <a:t>Example  - She didn’t greet me.  She must be deliberately cutting me.  How dare she!</a:t>
            </a:r>
            <a:endParaRPr lang="en-GB" sz="2400" dirty="0"/>
          </a:p>
          <a:p>
            <a:pPr>
              <a:defRPr/>
            </a:pPr>
            <a:r>
              <a:rPr lang="en-GB" sz="2400" i="1" dirty="0"/>
              <a:t>Challenge-How do I know what she is thinking: maybe she didn’t see me!</a:t>
            </a:r>
            <a:endParaRPr lang="en-GB" sz="2400" dirty="0"/>
          </a:p>
          <a:p>
            <a:pPr marL="0" indent="0">
              <a:buNone/>
              <a:defRPr/>
            </a:pPr>
            <a:r>
              <a:rPr lang="en-GB" sz="2400" dirty="0"/>
              <a:t> </a:t>
            </a:r>
          </a:p>
          <a:p>
            <a:pPr>
              <a:defRPr/>
            </a:pPr>
            <a:endParaRPr lang="en-GB" sz="2400" dirty="0"/>
          </a:p>
          <a:p>
            <a:pPr>
              <a:defRPr/>
            </a:pPr>
            <a:endParaRPr lang="en-GB" dirty="0"/>
          </a:p>
        </p:txBody>
      </p:sp>
    </p:spTree>
    <p:extLst>
      <p:ext uri="{BB962C8B-B14F-4D97-AF65-F5344CB8AC3E}">
        <p14:creationId xmlns:p14="http://schemas.microsoft.com/office/powerpoint/2010/main" val="1799267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p:txBody>
          <a:bodyPr/>
          <a:lstStyle/>
          <a:p>
            <a:r>
              <a:rPr lang="en-GB" altLang="en-US" smtClean="0"/>
              <a:t>Alternative Thoughts 3</a:t>
            </a:r>
          </a:p>
        </p:txBody>
      </p:sp>
      <p:sp>
        <p:nvSpPr>
          <p:cNvPr id="3" name="Content Placeholder 2"/>
          <p:cNvSpPr>
            <a:spLocks noGrp="1"/>
          </p:cNvSpPr>
          <p:nvPr>
            <p:ph idx="1"/>
          </p:nvPr>
        </p:nvSpPr>
        <p:spPr/>
        <p:txBody>
          <a:bodyPr/>
          <a:lstStyle/>
          <a:p>
            <a:pPr>
              <a:defRPr/>
            </a:pPr>
            <a:r>
              <a:rPr lang="en-GB" sz="2400" b="1" dirty="0"/>
              <a:t>Personalisation</a:t>
            </a:r>
            <a:endParaRPr lang="en-GB" sz="2400" dirty="0"/>
          </a:p>
          <a:p>
            <a:pPr marL="0" indent="0">
              <a:buNone/>
              <a:defRPr/>
            </a:pPr>
            <a:r>
              <a:rPr lang="en-GB" sz="2400" i="1" dirty="0"/>
              <a:t>Example  - It must be my fault that those two members have stopped coming to the group.  I always sensed they didn’t like me.</a:t>
            </a:r>
            <a:endParaRPr lang="en-GB" sz="2400" dirty="0"/>
          </a:p>
          <a:p>
            <a:pPr>
              <a:defRPr/>
            </a:pPr>
            <a:r>
              <a:rPr lang="en-GB" sz="2400" i="1" dirty="0"/>
              <a:t>Challenge-How do you know?  You are mind reading again.</a:t>
            </a:r>
          </a:p>
          <a:p>
            <a:pPr marL="0" indent="0">
              <a:buNone/>
              <a:defRPr/>
            </a:pPr>
            <a:endParaRPr lang="en-GB" sz="2400" b="1" dirty="0"/>
          </a:p>
          <a:p>
            <a:pPr marL="0" indent="0">
              <a:buNone/>
              <a:defRPr/>
            </a:pPr>
            <a:r>
              <a:rPr lang="en-GB" sz="2400" b="1" dirty="0"/>
              <a:t>It’s Not Fair!</a:t>
            </a:r>
          </a:p>
          <a:p>
            <a:pPr marL="0" indent="0">
              <a:buNone/>
              <a:defRPr/>
            </a:pPr>
            <a:r>
              <a:rPr lang="en-GB" sz="2400" i="1" dirty="0"/>
              <a:t>Why do always get lumbered with the worst job of the shift?</a:t>
            </a:r>
          </a:p>
          <a:p>
            <a:pPr marL="0" indent="0">
              <a:buNone/>
              <a:defRPr/>
            </a:pPr>
            <a:r>
              <a:rPr lang="en-GB" sz="2400" i="1" dirty="0"/>
              <a:t>It’s not fair!</a:t>
            </a:r>
          </a:p>
          <a:p>
            <a:pPr marL="0" indent="0">
              <a:buNone/>
              <a:defRPr/>
            </a:pPr>
            <a:r>
              <a:rPr lang="en-GB" sz="2400" i="1" dirty="0"/>
              <a:t>Challenge: Always??? And even if it does happen rather often – is it a fair world?</a:t>
            </a:r>
          </a:p>
          <a:p>
            <a:pPr>
              <a:defRPr/>
            </a:pPr>
            <a:endParaRPr lang="en-GB" sz="2400" dirty="0"/>
          </a:p>
          <a:p>
            <a:pPr>
              <a:defRPr/>
            </a:pPr>
            <a:endParaRPr lang="en-GB" dirty="0"/>
          </a:p>
        </p:txBody>
      </p:sp>
    </p:spTree>
    <p:extLst>
      <p:ext uri="{BB962C8B-B14F-4D97-AF65-F5344CB8AC3E}">
        <p14:creationId xmlns:p14="http://schemas.microsoft.com/office/powerpoint/2010/main" val="18501022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1082</Words>
  <Application>Microsoft Office PowerPoint</Application>
  <PresentationFormat>Widescreen</PresentationFormat>
  <Paragraphs>103</Paragraphs>
  <Slides>11</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Palatino Linotype</vt:lpstr>
      <vt:lpstr>Office Theme</vt:lpstr>
      <vt:lpstr>DEALING WITH ANGER &amp; FRUSTRATION    A GROUP PROGRAMME</vt:lpstr>
      <vt:lpstr>Feedback from monitoring</vt:lpstr>
      <vt:lpstr>Wind Up Thinking 1.</vt:lpstr>
      <vt:lpstr>Wind Up Thinking 2.</vt:lpstr>
      <vt:lpstr>Wind Up Thinking 3</vt:lpstr>
      <vt:lpstr>Finding a more helpful thought</vt:lpstr>
      <vt:lpstr>Alternative Thoughts 1</vt:lpstr>
      <vt:lpstr>Alternative Thoughts 2</vt:lpstr>
      <vt:lpstr>Alternative Thoughts 3</vt:lpstr>
      <vt:lpstr>What are your favourite sorts of wind up thinking?</vt:lpstr>
      <vt:lpstr>Before Next Time</vt:lpstr>
    </vt:vector>
  </TitlesOfParts>
  <Company>Southern Health NHS Foundation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DEALING WITH ANGER &amp; FRUSTRATION IN   A GROUP PROGRAMME</dc:title>
  <dc:creator>Clarke, Isabel</dc:creator>
  <cp:lastModifiedBy>Clarke, Isabel</cp:lastModifiedBy>
  <cp:revision>2</cp:revision>
  <dcterms:created xsi:type="dcterms:W3CDTF">2021-07-13T07:51:57Z</dcterms:created>
  <dcterms:modified xsi:type="dcterms:W3CDTF">2021-07-13T07:52:34Z</dcterms:modified>
</cp:coreProperties>
</file>