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DD5"/>
    <a:srgbClr val="DFF3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0750E-0BAA-43BB-BBCA-C44D9A0DB6EF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133790-E549-499A-ADEC-AE5A866718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632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CD6C3446-A1FA-4E77-99FC-DEBCEDC73B09}" type="slidenum">
              <a:rPr lang="en-GB" altLang="en-US" smtClean="0"/>
              <a:pPr/>
              <a:t>1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783234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mtClean="0"/>
              <a:t> Write the incidents out on the flipchart in columns, noting body impact.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4595AACA-F02F-4D2E-9EE8-8A0F7E67450D}" type="slidenum">
              <a:rPr lang="en-GB" altLang="en-US" smtClean="0"/>
              <a:pPr/>
              <a:t>2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385652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mtClean="0"/>
              <a:t>Explain the diagram. Everyone has a point at which they will flip – either reach panic or lose their temper, if put under sufficient stress or threat – there are physiological reasons for this. However, if their underlying level of stress is low it will take an awful lot reach that point. If someone is running at a constant high level of stress, it will take very little.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Generate discussion and get some examples of ‘straw that breaks the camel’s back’ situations.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The solution is to reduce ongoing stress in your life. 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Discussion around what produces stress and what reduces it – flip chart.</a:t>
            </a:r>
          </a:p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622E9730-EA0A-4E94-B1AB-0BF51ECFE2C1}" type="slidenum">
              <a:rPr lang="en-GB" altLang="en-US" smtClean="0"/>
              <a:pPr/>
              <a:t>3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115223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mtClean="0"/>
              <a:t> Pair exercise. Discuss with partner what life style elements are causing stress – what might they need to do less of: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What life style changes might bring down or relieve stress – what might they need to do more of.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Tip: as stress is about the body getting ready for action, giving it some activity whether sport or practical is a good start.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Starting point for individual plans.</a:t>
            </a: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F767419F-3B03-4123-9A49-6609CE651DBB}" type="slidenum">
              <a:rPr lang="en-GB" altLang="en-US" smtClean="0"/>
              <a:pPr/>
              <a:t>4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804994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mtClean="0"/>
              <a:t>Brainstorm for ways of coping. Substances will probably come up here. Cannabis is a particular issue as it is powerfully calming short term, but has a kickback effect next day and induces paranoia in some – it is best if the group can tell you this rather than you telling them! Approach in a motivational interviewing way, fishing for and amplifying the ‘right’ response.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They will probably be more aware of the downside of alcohol, but its dominant place in society makes that a hard one to counter.</a:t>
            </a: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D8627ABB-A3FD-4B86-8CFF-CA949AA7A953}" type="slidenum">
              <a:rPr lang="en-GB" altLang="en-US" smtClean="0"/>
              <a:pPr/>
              <a:t>6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719510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mtClean="0"/>
              <a:t>Opportunity for more discussion. Coffee and tea, alcohol bad in excess. 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Cannabis – appears calming, but next morning?? Paranoia for some people. Problems of addiction.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Exercise – really helpful for stress, but can be counter productive in excess etc.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Important part of the lifestyle discussion.</a:t>
            </a: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FCA0669A-F4D7-4365-A103-02E22F6F152D}" type="slidenum">
              <a:rPr lang="en-GB" altLang="en-US" smtClean="0"/>
              <a:pPr/>
              <a:t>7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635051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mtClean="0"/>
              <a:t>Lead a brief, grounding, exercise followed by reflection - as in Session 1, between points I and 2.  The breathing exercise follows next.</a:t>
            </a: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5DA8DC7F-9894-4F2D-BA63-47C96C369DEE}" type="slidenum">
              <a:rPr lang="en-GB" altLang="en-US" smtClean="0"/>
              <a:pPr/>
              <a:t>8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0045299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476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altLang="en-US" smtClean="0"/>
              <a:t>Take the group through the breathing, and ask for feedack. Where people found it difficult, link with problems of breaking a well established habit.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It is important to keep practicing this so that it is easy to do when under stress. Get a discussion on when it could be brought into everyday life. Encourage people to have a plan for this.  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mtClean="0"/>
              <a:t> </a:t>
            </a:r>
          </a:p>
          <a:p>
            <a:pPr eaLnBrk="1" hangingPunct="1">
              <a:spcBef>
                <a:spcPct val="0"/>
              </a:spcBef>
            </a:pPr>
            <a:endParaRPr lang="en-GB" alt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2C31280A-7AE5-402F-852C-F4FFAC97B306}" type="slidenum">
              <a:rPr lang="en-GB" altLang="en-US" smtClean="0"/>
              <a:pPr/>
              <a:t>9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1484688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/>
              <a:t>Use this to stress the importance of bringing these into everyday life. Another practice a good idea.</a:t>
            </a: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fld id="{FE1395EA-6A1A-4402-8821-3CAF1161D842}" type="slidenum">
              <a:rPr lang="en-GB" altLang="en-US" smtClean="0"/>
              <a:pPr/>
              <a:t>10</a:t>
            </a:fld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514668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0389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279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998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467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6355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1313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28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6879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49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9159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782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7000">
              <a:srgbClr val="FDFDD5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F1834-5C12-46E4-93A3-8A052DB8D08E}" type="datetimeFigureOut">
              <a:rPr lang="en-GB" smtClean="0"/>
              <a:t>13/07/2021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A7FFAA-3446-423D-B8F6-33060281DD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986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GB" sz="4000" b="1" dirty="0">
                <a:solidFill>
                  <a:schemeClr val="accent6">
                    <a:lumMod val="75000"/>
                  </a:schemeClr>
                </a:solidFill>
              </a:rPr>
              <a:t>DEALING WITH ANGER &amp; </a:t>
            </a:r>
            <a:r>
              <a:rPr lang="en-GB" sz="4000" b="1">
                <a:solidFill>
                  <a:schemeClr val="accent6">
                    <a:lumMod val="75000"/>
                  </a:schemeClr>
                </a:solidFill>
              </a:rPr>
              <a:t>FRUSTRATION </a:t>
            </a:r>
            <a:r>
              <a:rPr lang="en-GB" sz="4000" b="1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GB" sz="4000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GB" sz="4000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GB" sz="4000" b="1" dirty="0">
                <a:solidFill>
                  <a:schemeClr val="accent6">
                    <a:lumMod val="75000"/>
                  </a:schemeClr>
                </a:solidFill>
              </a:rPr>
              <a:t>A GROUP PROGRAMME</a:t>
            </a:r>
            <a:endParaRPr lang="en-GB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427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smtClean="0"/>
              <a:t>Session 3</a:t>
            </a:r>
          </a:p>
          <a:p>
            <a:r>
              <a:rPr lang="en-GB" altLang="en-US" smtClean="0"/>
              <a:t>Early warning signs and immediate coping</a:t>
            </a:r>
          </a:p>
          <a:p>
            <a:r>
              <a:rPr lang="en-GB" altLang="en-US" smtClean="0"/>
              <a:t> </a:t>
            </a:r>
          </a:p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9427764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Before next time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Monitoring chart to fill in  </a:t>
            </a:r>
          </a:p>
          <a:p>
            <a:pPr>
              <a:defRPr/>
            </a:pPr>
            <a:r>
              <a:rPr lang="en-GB" dirty="0"/>
              <a:t> How did you cope? Finding Wise Mind? Breathing.</a:t>
            </a:r>
          </a:p>
          <a:p>
            <a:pPr marL="0" indent="0">
              <a:buNone/>
              <a:defRPr/>
            </a:pPr>
            <a:r>
              <a:rPr lang="en-GB" dirty="0"/>
              <a:t> Regular practice at using the breathing and bringing self into the present</a:t>
            </a:r>
          </a:p>
        </p:txBody>
      </p:sp>
    </p:spTree>
    <p:extLst>
      <p:ext uri="{BB962C8B-B14F-4D97-AF65-F5344CB8AC3E}">
        <p14:creationId xmlns:p14="http://schemas.microsoft.com/office/powerpoint/2010/main" val="2588091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Feedback from monitoring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1847850" y="1773238"/>
            <a:ext cx="8229600" cy="4525962"/>
          </a:xfrm>
        </p:spPr>
        <p:txBody>
          <a:bodyPr/>
          <a:lstStyle/>
          <a:p>
            <a:r>
              <a:rPr lang="en-GB" altLang="en-US" smtClean="0"/>
              <a:t> Anger incidents over the week</a:t>
            </a:r>
          </a:p>
          <a:p>
            <a:r>
              <a:rPr lang="en-GB" altLang="en-US" smtClean="0"/>
              <a:t>What was happening in the body?</a:t>
            </a:r>
          </a:p>
        </p:txBody>
      </p:sp>
    </p:spTree>
    <p:extLst>
      <p:ext uri="{BB962C8B-B14F-4D97-AF65-F5344CB8AC3E}">
        <p14:creationId xmlns:p14="http://schemas.microsoft.com/office/powerpoint/2010/main" val="681072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362200" y="1219200"/>
          <a:ext cx="6096000" cy="462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5864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415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Freeform 4"/>
          <p:cNvSpPr/>
          <p:nvPr/>
        </p:nvSpPr>
        <p:spPr>
          <a:xfrm>
            <a:off x="2362200" y="5105400"/>
            <a:ext cx="7696200" cy="304800"/>
          </a:xfrm>
          <a:custGeom>
            <a:avLst/>
            <a:gdLst>
              <a:gd name="connsiteX0" fmla="*/ 0 w 317627"/>
              <a:gd name="connsiteY0" fmla="*/ 242231 h 242231"/>
              <a:gd name="connsiteX1" fmla="*/ 91440 w 317627"/>
              <a:gd name="connsiteY1" fmla="*/ 173651 h 242231"/>
              <a:gd name="connsiteX2" fmla="*/ 160020 w 317627"/>
              <a:gd name="connsiteY2" fmla="*/ 105071 h 242231"/>
              <a:gd name="connsiteX3" fmla="*/ 251460 w 317627"/>
              <a:gd name="connsiteY3" fmla="*/ 59351 h 242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627" h="242231">
                <a:moveTo>
                  <a:pt x="0" y="242231"/>
                </a:moveTo>
                <a:cubicBezTo>
                  <a:pt x="30480" y="219371"/>
                  <a:pt x="62512" y="198446"/>
                  <a:pt x="91440" y="173651"/>
                </a:cubicBezTo>
                <a:cubicBezTo>
                  <a:pt x="115986" y="152612"/>
                  <a:pt x="133121" y="123004"/>
                  <a:pt x="160020" y="105071"/>
                </a:cubicBezTo>
                <a:cubicBezTo>
                  <a:pt x="317627" y="0"/>
                  <a:pt x="176319" y="134492"/>
                  <a:pt x="251460" y="59351"/>
                </a:cubicBez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6" name="Freeform 5"/>
          <p:cNvSpPr/>
          <p:nvPr/>
        </p:nvSpPr>
        <p:spPr>
          <a:xfrm>
            <a:off x="3421063" y="2697163"/>
            <a:ext cx="23812" cy="68262"/>
          </a:xfrm>
          <a:custGeom>
            <a:avLst/>
            <a:gdLst>
              <a:gd name="connsiteX0" fmla="*/ 22860 w 22860"/>
              <a:gd name="connsiteY0" fmla="*/ 0 h 68580"/>
              <a:gd name="connsiteX1" fmla="*/ 0 w 22860"/>
              <a:gd name="connsiteY1" fmla="*/ 68580 h 68580"/>
              <a:gd name="connsiteX2" fmla="*/ 0 w 22860"/>
              <a:gd name="connsiteY2" fmla="*/ 68580 h 68580"/>
              <a:gd name="connsiteX3" fmla="*/ 0 w 22860"/>
              <a:gd name="connsiteY3" fmla="*/ 6858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" h="68580">
                <a:moveTo>
                  <a:pt x="22860" y="0"/>
                </a:moveTo>
                <a:lnTo>
                  <a:pt x="0" y="68580"/>
                </a:lnTo>
                <a:lnTo>
                  <a:pt x="0" y="68580"/>
                </a:lnTo>
                <a:lnTo>
                  <a:pt x="0" y="6858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cxnSp>
        <p:nvCxnSpPr>
          <p:cNvPr id="8" name="Curved Connector 7"/>
          <p:cNvCxnSpPr/>
          <p:nvPr/>
        </p:nvCxnSpPr>
        <p:spPr>
          <a:xfrm flipV="1">
            <a:off x="6248400" y="3124200"/>
            <a:ext cx="1981200" cy="45720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/>
          <p:nvPr/>
        </p:nvCxnSpPr>
        <p:spPr>
          <a:xfrm flipV="1">
            <a:off x="2438400" y="2895600"/>
            <a:ext cx="1828800" cy="68580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urved Connector 12"/>
          <p:cNvCxnSpPr/>
          <p:nvPr/>
        </p:nvCxnSpPr>
        <p:spPr>
          <a:xfrm>
            <a:off x="3962400" y="2895600"/>
            <a:ext cx="2362200" cy="685800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382" name="TextBox 20"/>
          <p:cNvSpPr txBox="1">
            <a:spLocks noChangeArrowheads="1"/>
          </p:cNvSpPr>
          <p:nvPr/>
        </p:nvSpPr>
        <p:spPr bwMode="auto">
          <a:xfrm>
            <a:off x="8458200" y="4933951"/>
            <a:ext cx="1784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Low ongoing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 stress level</a:t>
            </a:r>
          </a:p>
        </p:txBody>
      </p:sp>
      <p:sp>
        <p:nvSpPr>
          <p:cNvPr id="58383" name="TextBox 21"/>
          <p:cNvSpPr txBox="1">
            <a:spLocks noChangeArrowheads="1"/>
          </p:cNvSpPr>
          <p:nvPr/>
        </p:nvSpPr>
        <p:spPr bwMode="auto">
          <a:xfrm>
            <a:off x="8450264" y="2801939"/>
            <a:ext cx="16081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High ongoing  stress level</a:t>
            </a:r>
          </a:p>
        </p:txBody>
      </p:sp>
      <p:sp>
        <p:nvSpPr>
          <p:cNvPr id="58384" name="TextBox 22"/>
          <p:cNvSpPr txBox="1">
            <a:spLocks noChangeArrowheads="1"/>
          </p:cNvSpPr>
          <p:nvPr/>
        </p:nvSpPr>
        <p:spPr bwMode="auto">
          <a:xfrm>
            <a:off x="8651876" y="1562101"/>
            <a:ext cx="1876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Point of loss of temper/panic</a:t>
            </a:r>
          </a:p>
        </p:txBody>
      </p:sp>
      <p:cxnSp>
        <p:nvCxnSpPr>
          <p:cNvPr id="25" name="Straight Connector 24"/>
          <p:cNvCxnSpPr>
            <a:stCxn id="58384" idx="1"/>
          </p:cNvCxnSpPr>
          <p:nvPr/>
        </p:nvCxnSpPr>
        <p:spPr>
          <a:xfrm flipH="1">
            <a:off x="8455025" y="1884363"/>
            <a:ext cx="196850" cy="88106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5" idx="2"/>
          </p:cNvCxnSpPr>
          <p:nvPr/>
        </p:nvCxnSpPr>
        <p:spPr>
          <a:xfrm flipV="1">
            <a:off x="6238876" y="2362201"/>
            <a:ext cx="9525" cy="2874963"/>
          </a:xfrm>
          <a:prstGeom prst="line">
            <a:avLst/>
          </a:prstGeom>
          <a:ln w="889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V="1">
            <a:off x="4022725" y="2362200"/>
            <a:ext cx="0" cy="533400"/>
          </a:xfrm>
          <a:prstGeom prst="line">
            <a:avLst/>
          </a:prstGeom>
          <a:ln w="8890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Explosion 1 29"/>
          <p:cNvSpPr/>
          <p:nvPr/>
        </p:nvSpPr>
        <p:spPr>
          <a:xfrm>
            <a:off x="5791200" y="1981200"/>
            <a:ext cx="1066800" cy="685800"/>
          </a:xfrm>
          <a:prstGeom prst="irregularSeal1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1" name="Explosion 1 30"/>
          <p:cNvSpPr/>
          <p:nvPr/>
        </p:nvSpPr>
        <p:spPr>
          <a:xfrm>
            <a:off x="3505200" y="1905000"/>
            <a:ext cx="1447800" cy="685800"/>
          </a:xfrm>
          <a:prstGeom prst="irregularSeal1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58390" name="TextBox 32"/>
          <p:cNvSpPr txBox="1">
            <a:spLocks noChangeArrowheads="1"/>
          </p:cNvSpPr>
          <p:nvPr/>
        </p:nvSpPr>
        <p:spPr bwMode="auto">
          <a:xfrm>
            <a:off x="1784350" y="549275"/>
            <a:ext cx="8458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/>
              <a:t> Reminder of the role of controlling stress levels in order to manage anger</a:t>
            </a:r>
          </a:p>
        </p:txBody>
      </p:sp>
      <p:sp>
        <p:nvSpPr>
          <p:cNvPr id="58391" name="TextBox 16"/>
          <p:cNvSpPr txBox="1">
            <a:spLocks noChangeArrowheads="1"/>
          </p:cNvSpPr>
          <p:nvPr/>
        </p:nvSpPr>
        <p:spPr bwMode="auto">
          <a:xfrm>
            <a:off x="3575051" y="2924175"/>
            <a:ext cx="1916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Minor event</a:t>
            </a:r>
          </a:p>
        </p:txBody>
      </p:sp>
      <p:sp>
        <p:nvSpPr>
          <p:cNvPr id="58392" name="TextBox 17"/>
          <p:cNvSpPr txBox="1">
            <a:spLocks noChangeArrowheads="1"/>
          </p:cNvSpPr>
          <p:nvPr/>
        </p:nvSpPr>
        <p:spPr bwMode="auto">
          <a:xfrm>
            <a:off x="5448300" y="5300664"/>
            <a:ext cx="2954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Palatino Linotype" panose="0204050205050503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Palatino Linotype" panose="0204050205050503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Palatino Linotype" panose="0204050205050503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Palatino Linotype" panose="0204050205050503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/>
              <a:t>Major stressful event</a:t>
            </a:r>
          </a:p>
        </p:txBody>
      </p:sp>
    </p:spTree>
    <p:extLst>
      <p:ext uri="{BB962C8B-B14F-4D97-AF65-F5344CB8AC3E}">
        <p14:creationId xmlns:p14="http://schemas.microsoft.com/office/powerpoint/2010/main" val="325108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Life Style and chronic stress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4113" y="1844675"/>
            <a:ext cx="7124700" cy="3187700"/>
          </a:xfrm>
        </p:spPr>
        <p:txBody>
          <a:bodyPr>
            <a:normAutofit fontScale="92500" lnSpcReduction="10000"/>
          </a:bodyPr>
          <a:lstStyle/>
          <a:p>
            <a:r>
              <a:rPr lang="en-GB" altLang="en-US"/>
              <a:t>What changes might you need to make?</a:t>
            </a:r>
          </a:p>
          <a:p>
            <a:r>
              <a:rPr lang="en-GB" altLang="en-US"/>
              <a:t>Too many stresses – problem solve cutting down</a:t>
            </a:r>
          </a:p>
          <a:p>
            <a:r>
              <a:rPr lang="en-GB" altLang="en-US"/>
              <a:t>Too little meaningful activity, too little contact with others etc. (also stressful)</a:t>
            </a:r>
          </a:p>
          <a:p>
            <a:r>
              <a:rPr lang="en-GB" altLang="en-US"/>
              <a:t>If you are a sensitive person, you might need to limit things that other don’t find too much (crowds, stimulation etc.)</a:t>
            </a:r>
          </a:p>
          <a:p>
            <a:r>
              <a:rPr lang="en-GB" altLang="en-US"/>
              <a:t>What lifestyle changes can you make?</a:t>
            </a:r>
          </a:p>
        </p:txBody>
      </p:sp>
    </p:spTree>
    <p:extLst>
      <p:ext uri="{BB962C8B-B14F-4D97-AF65-F5344CB8AC3E}">
        <p14:creationId xmlns:p14="http://schemas.microsoft.com/office/powerpoint/2010/main" val="369273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Your early warning sign</a:t>
            </a:r>
          </a:p>
        </p:txBody>
      </p:sp>
      <p:sp>
        <p:nvSpPr>
          <p:cNvPr id="624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Look at your chart of what has got you irritated or angry during the week</a:t>
            </a:r>
          </a:p>
          <a:p>
            <a:r>
              <a:rPr lang="en-GB" altLang="en-US" smtClean="0"/>
              <a:t>What did you notice first in your body?</a:t>
            </a:r>
          </a:p>
          <a:p>
            <a:r>
              <a:rPr lang="en-GB" altLang="en-US" smtClean="0"/>
              <a:t>That is your early warning sign – important to note if you are to take control.</a:t>
            </a:r>
          </a:p>
          <a:p>
            <a:r>
              <a:rPr lang="en-GB" altLang="en-US" smtClean="0"/>
              <a:t>If your anger creeps up on you without warning – that means you are not paying enough attention. The signs are there!</a:t>
            </a:r>
          </a:p>
        </p:txBody>
      </p:sp>
    </p:spTree>
    <p:extLst>
      <p:ext uri="{BB962C8B-B14F-4D97-AF65-F5344CB8AC3E}">
        <p14:creationId xmlns:p14="http://schemas.microsoft.com/office/powerpoint/2010/main" val="3504119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Learning to take charge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We have seen how your body takes over and takes charge</a:t>
            </a:r>
          </a:p>
          <a:p>
            <a:r>
              <a:rPr lang="en-GB" altLang="en-US" smtClean="0"/>
              <a:t>If you want to master your anger, you need to see what it is up to and TAKE BACK CONTROL</a:t>
            </a:r>
          </a:p>
          <a:p>
            <a:r>
              <a:rPr lang="en-GB" altLang="en-US" smtClean="0"/>
              <a:t>First, how do you calm down when feeling stressed or angry?</a:t>
            </a:r>
          </a:p>
        </p:txBody>
      </p:sp>
    </p:spTree>
    <p:extLst>
      <p:ext uri="{BB962C8B-B14F-4D97-AF65-F5344CB8AC3E}">
        <p14:creationId xmlns:p14="http://schemas.microsoft.com/office/powerpoint/2010/main" val="20513626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Substances and stress levels</a:t>
            </a: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mtClean="0"/>
              <a:t>There are many ways to alter how we feel inside.</a:t>
            </a:r>
          </a:p>
          <a:p>
            <a:r>
              <a:rPr lang="en-GB" altLang="en-US" smtClean="0"/>
              <a:t>Tea, coffee, cigarettes, alcohol, exercise, music etc.</a:t>
            </a:r>
          </a:p>
          <a:p>
            <a:r>
              <a:rPr lang="en-GB" altLang="en-US" smtClean="0"/>
              <a:t>Most of these make things worse if used to excess</a:t>
            </a:r>
          </a:p>
          <a:p>
            <a:r>
              <a:rPr lang="en-GB" altLang="en-US" smtClean="0"/>
              <a:t>Some appear a good idea at the time, but in fact maintain the problem</a:t>
            </a:r>
          </a:p>
          <a:p>
            <a:endParaRPr lang="en-GB" altLang="en-US" smtClean="0"/>
          </a:p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154811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Immediate Coping</a:t>
            </a:r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Palatino Linotype" panose="02040502050505030304" pitchFamily="18" charset="0"/>
              <a:buAutoNum type="arabicPeriod"/>
            </a:pPr>
            <a:r>
              <a:rPr lang="en-GB" altLang="en-US" smtClean="0"/>
              <a:t>Bring yourself into the present – pay attention to your body and your surroundings – really look around</a:t>
            </a:r>
          </a:p>
          <a:p>
            <a:pPr marL="514350" indent="-514350">
              <a:buFont typeface="Palatino Linotype" panose="02040502050505030304" pitchFamily="18" charset="0"/>
              <a:buAutoNum type="arabicPeriod"/>
            </a:pPr>
            <a:r>
              <a:rPr lang="en-GB" altLang="en-US" smtClean="0"/>
              <a:t>Instruct your body to switch of ‘Action Mode’ by relaxation breathing.</a:t>
            </a:r>
          </a:p>
          <a:p>
            <a:pPr marL="514350" indent="-514350">
              <a:buFont typeface="Palatino Linotype" panose="02040502050505030304" pitchFamily="18" charset="0"/>
              <a:buAutoNum type="arabicPeriod"/>
            </a:pPr>
            <a:r>
              <a:rPr lang="en-GB" altLang="en-US" smtClean="0"/>
              <a:t>It might be advisable or necessary to leave the situation to get yourself into ‘Wise Mind’ if practical</a:t>
            </a:r>
          </a:p>
        </p:txBody>
      </p:sp>
    </p:spTree>
    <p:extLst>
      <p:ext uri="{BB962C8B-B14F-4D97-AF65-F5344CB8AC3E}">
        <p14:creationId xmlns:p14="http://schemas.microsoft.com/office/powerpoint/2010/main" val="477759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GB" altLang="en-US" sz="3500"/>
              <a:t> Relaxation Breathing</a:t>
            </a:r>
            <a:br>
              <a:rPr lang="en-GB" altLang="en-US" sz="3500"/>
            </a:br>
            <a:endParaRPr lang="en-GB" altLang="en-US" sz="350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533650" y="1484314"/>
            <a:ext cx="7124700" cy="468153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defRPr/>
            </a:pPr>
            <a:r>
              <a:rPr lang="en-GB" altLang="en-US" sz="2100" dirty="0"/>
              <a:t>How to switch off the body’s ‘Action’ mode – getting ready for action means breathing in more than you breath out – so all you have to do to switch it off is the opposite!</a:t>
            </a:r>
          </a:p>
          <a:p>
            <a:pPr marL="0" indent="0">
              <a:buNone/>
              <a:defRPr/>
            </a:pPr>
            <a:endParaRPr lang="en-GB" altLang="en-US" sz="2100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en-GB" altLang="en-US" sz="2100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altLang="en-US" sz="2100" dirty="0"/>
              <a:t>THE BREATHING EXERCISE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GB" altLang="en-US" sz="2100" dirty="0"/>
              <a:t>I....n..../O......u.......t........</a:t>
            </a:r>
          </a:p>
          <a:p>
            <a:pPr>
              <a:lnSpc>
                <a:spcPct val="90000"/>
              </a:lnSpc>
              <a:defRPr/>
            </a:pPr>
            <a:r>
              <a:rPr lang="en-GB" altLang="en-US" sz="2100" dirty="0"/>
              <a:t>(out is twice as long as in).</a:t>
            </a:r>
          </a:p>
          <a:p>
            <a:pPr>
              <a:lnSpc>
                <a:spcPct val="90000"/>
              </a:lnSpc>
              <a:defRPr/>
            </a:pPr>
            <a:r>
              <a:rPr lang="en-GB" altLang="en-US" sz="2100" dirty="0"/>
              <a:t>Practice regularly</a:t>
            </a:r>
          </a:p>
          <a:p>
            <a:pPr>
              <a:lnSpc>
                <a:spcPct val="90000"/>
              </a:lnSpc>
              <a:defRPr/>
            </a:pPr>
            <a:r>
              <a:rPr lang="en-GB" altLang="en-US" sz="2100" dirty="0"/>
              <a:t>You naturally relax your chest muscles when breathing out:</a:t>
            </a:r>
          </a:p>
          <a:p>
            <a:pPr>
              <a:lnSpc>
                <a:spcPct val="90000"/>
              </a:lnSpc>
              <a:defRPr/>
            </a:pPr>
            <a:r>
              <a:rPr lang="en-GB" altLang="en-US" sz="2100" dirty="0"/>
              <a:t>I...n..../and R....e....l......a......</a:t>
            </a:r>
            <a:r>
              <a:rPr lang="en-GB" altLang="en-US" sz="2100" dirty="0" err="1"/>
              <a:t>xxxxxxxx</a:t>
            </a:r>
            <a:endParaRPr lang="en-GB" altLang="en-US" sz="2100" dirty="0"/>
          </a:p>
          <a:p>
            <a:pPr>
              <a:lnSpc>
                <a:spcPct val="90000"/>
              </a:lnSpc>
              <a:defRPr/>
            </a:pPr>
            <a:r>
              <a:rPr lang="en-GB" altLang="en-US" sz="2100" dirty="0"/>
              <a:t> So, relax on the out breath – start with the shoulders </a:t>
            </a:r>
          </a:p>
          <a:p>
            <a:pPr>
              <a:lnSpc>
                <a:spcPct val="90000"/>
              </a:lnSpc>
              <a:defRPr/>
            </a:pPr>
            <a:endParaRPr lang="en-GB" altLang="en-US" sz="2100" dirty="0"/>
          </a:p>
          <a:p>
            <a:pPr marL="0" indent="0">
              <a:buNone/>
              <a:defRPr/>
            </a:pPr>
            <a:r>
              <a:rPr lang="en-GB" altLang="en-US" sz="2100" dirty="0"/>
              <a:t>You don’t have to breath in straight after you have breathed out – take a holiday; don’t bother.</a:t>
            </a:r>
          </a:p>
        </p:txBody>
      </p:sp>
    </p:spTree>
    <p:extLst>
      <p:ext uri="{BB962C8B-B14F-4D97-AF65-F5344CB8AC3E}">
        <p14:creationId xmlns:p14="http://schemas.microsoft.com/office/powerpoint/2010/main" val="78345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48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1003</Words>
  <Application>Microsoft Office PowerPoint</Application>
  <PresentationFormat>Widescreen</PresentationFormat>
  <Paragraphs>85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Palatino Linotype</vt:lpstr>
      <vt:lpstr>Wingdings</vt:lpstr>
      <vt:lpstr>Office Theme</vt:lpstr>
      <vt:lpstr>DEALING WITH ANGER &amp; FRUSTRATION   A GROUP PROGRAMME</vt:lpstr>
      <vt:lpstr>Feedback from monitoring</vt:lpstr>
      <vt:lpstr>PowerPoint Presentation</vt:lpstr>
      <vt:lpstr>Life Style and chronic stress</vt:lpstr>
      <vt:lpstr>Your early warning sign</vt:lpstr>
      <vt:lpstr>Learning to take charge</vt:lpstr>
      <vt:lpstr>Substances and stress levels</vt:lpstr>
      <vt:lpstr>Immediate Coping</vt:lpstr>
      <vt:lpstr> Relaxation Breathing </vt:lpstr>
      <vt:lpstr>Before next time</vt:lpstr>
    </vt:vector>
  </TitlesOfParts>
  <Company>Southern Health NHS Foundation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DEALING WITH ANGER &amp; FRUSTRATION IN 12 SESSIONS A GROUP PROGRAMME</dc:title>
  <dc:creator>Clarke, Isabel</dc:creator>
  <cp:lastModifiedBy>Clarke, Isabel</cp:lastModifiedBy>
  <cp:revision>2</cp:revision>
  <dcterms:created xsi:type="dcterms:W3CDTF">2021-07-13T07:37:21Z</dcterms:created>
  <dcterms:modified xsi:type="dcterms:W3CDTF">2021-07-13T07:43:14Z</dcterms:modified>
</cp:coreProperties>
</file>