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8" d="100"/>
          <a:sy n="68" d="100"/>
        </p:scale>
        <p:origin x="90"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FA479C6-1C45-4892-96E8-C1E6632D8EDD}" type="datetimeFigureOut">
              <a:rPr lang="en-GB" smtClean="0"/>
              <a:t>13/07/2021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DDED2B-F17A-4C0C-A290-FEAC1BA75CBC}" type="slidenum">
              <a:rPr lang="en-GB" smtClean="0"/>
              <a:t>‹#›</a:t>
            </a:fld>
            <a:endParaRPr lang="en-GB"/>
          </a:p>
        </p:txBody>
      </p:sp>
    </p:spTree>
    <p:extLst>
      <p:ext uri="{BB962C8B-B14F-4D97-AF65-F5344CB8AC3E}">
        <p14:creationId xmlns:p14="http://schemas.microsoft.com/office/powerpoint/2010/main" val="26812562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BC3A072A-437C-41C0-A3CA-0F66AC3F2645}" type="slidenum">
              <a:rPr lang="en-GB" altLang="en-US" smtClean="0"/>
              <a:pPr/>
              <a:t>1</a:t>
            </a:fld>
            <a:endParaRPr lang="en-GB" altLang="en-US" smtClean="0"/>
          </a:p>
        </p:txBody>
      </p:sp>
    </p:spTree>
    <p:extLst>
      <p:ext uri="{BB962C8B-B14F-4D97-AF65-F5344CB8AC3E}">
        <p14:creationId xmlns:p14="http://schemas.microsoft.com/office/powerpoint/2010/main" val="3241029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You are here introducing a basic grounding mindfulness in order to get people to attend to their bodies, which is essential if they are to notice an increase in arousal preceding an anger episode. Use the word mindfulness or not according to your judgement.</a:t>
            </a:r>
          </a:p>
          <a:p>
            <a:pPr eaLnBrk="1" hangingPunct="1">
              <a:spcBef>
                <a:spcPct val="0"/>
              </a:spcBef>
            </a:pPr>
            <a:r>
              <a:rPr lang="en-GB" altLang="en-US" b="1" smtClean="0"/>
              <a:t>Grounding Mindfulness</a:t>
            </a:r>
            <a:endParaRPr lang="en-GB" altLang="en-US" smtClean="0"/>
          </a:p>
          <a:p>
            <a:pPr eaLnBrk="1" hangingPunct="1">
              <a:spcBef>
                <a:spcPct val="0"/>
              </a:spcBef>
            </a:pPr>
            <a:r>
              <a:rPr lang="en-GB" altLang="en-US" smtClean="0"/>
              <a:t>Turn your attention away from your thoughts to your body.</a:t>
            </a:r>
          </a:p>
          <a:p>
            <a:pPr eaLnBrk="1" hangingPunct="1">
              <a:spcBef>
                <a:spcPct val="0"/>
              </a:spcBef>
            </a:pPr>
            <a:r>
              <a:rPr lang="en-GB" altLang="en-US" smtClean="0"/>
              <a:t>Notice how it feels.</a:t>
            </a:r>
          </a:p>
          <a:p>
            <a:pPr eaLnBrk="1" hangingPunct="1">
              <a:spcBef>
                <a:spcPct val="0"/>
              </a:spcBef>
            </a:pPr>
            <a:r>
              <a:rPr lang="en-GB" altLang="en-US" smtClean="0"/>
              <a:t>Notice your weight on the chair (etc)</a:t>
            </a:r>
          </a:p>
          <a:p>
            <a:pPr eaLnBrk="1" hangingPunct="1">
              <a:spcBef>
                <a:spcPct val="0"/>
              </a:spcBef>
            </a:pPr>
            <a:r>
              <a:rPr lang="en-GB" altLang="en-US" smtClean="0"/>
              <a:t>Notice your feet on the floor</a:t>
            </a:r>
          </a:p>
          <a:p>
            <a:pPr eaLnBrk="1" hangingPunct="1">
              <a:spcBef>
                <a:spcPct val="0"/>
              </a:spcBef>
            </a:pPr>
            <a:r>
              <a:rPr lang="en-GB" altLang="en-US" smtClean="0"/>
              <a:t>Notice the fact that you are breathing</a:t>
            </a:r>
          </a:p>
          <a:p>
            <a:pPr eaLnBrk="1" hangingPunct="1">
              <a:spcBef>
                <a:spcPct val="0"/>
              </a:spcBef>
            </a:pPr>
            <a:r>
              <a:rPr lang="en-GB" altLang="en-US" smtClean="0"/>
              <a:t>Notice what that feels like.</a:t>
            </a:r>
          </a:p>
          <a:p>
            <a:pPr eaLnBrk="1" hangingPunct="1">
              <a:spcBef>
                <a:spcPct val="0"/>
              </a:spcBef>
            </a:pPr>
            <a:r>
              <a:rPr lang="en-GB" altLang="en-US" smtClean="0"/>
              <a:t>Notice the things you normally do not notice because they are not important</a:t>
            </a:r>
          </a:p>
          <a:p>
            <a:pPr eaLnBrk="1" hangingPunct="1">
              <a:spcBef>
                <a:spcPct val="0"/>
              </a:spcBef>
            </a:pPr>
            <a:r>
              <a:rPr lang="en-GB" altLang="en-US" smtClean="0"/>
              <a:t>Our minds naturally judge things all the time – interesting/not interesting. In this exercise, just notice those judgements, gently let go of them and take in everything</a:t>
            </a:r>
          </a:p>
          <a:p>
            <a:pPr eaLnBrk="1" hangingPunct="1">
              <a:spcBef>
                <a:spcPct val="0"/>
              </a:spcBef>
            </a:pPr>
            <a:r>
              <a:rPr lang="en-GB" altLang="en-US" smtClean="0"/>
              <a:t>Notice any bits of tension</a:t>
            </a:r>
          </a:p>
          <a:p>
            <a:pPr eaLnBrk="1" hangingPunct="1">
              <a:spcBef>
                <a:spcPct val="0"/>
              </a:spcBef>
            </a:pPr>
            <a:r>
              <a:rPr lang="en-GB" altLang="en-US" smtClean="0"/>
              <a:t>Notice where you feel it in your body </a:t>
            </a:r>
          </a:p>
          <a:p>
            <a:pPr eaLnBrk="1" hangingPunct="1">
              <a:spcBef>
                <a:spcPct val="0"/>
              </a:spcBef>
            </a:pPr>
            <a:r>
              <a:rPr lang="en-GB" altLang="en-US" smtClean="0"/>
              <a:t>Gently let go of the tension and et let your attention move away from it.</a:t>
            </a:r>
          </a:p>
          <a:p>
            <a:pPr eaLnBrk="1" hangingPunct="1">
              <a:spcBef>
                <a:spcPct val="0"/>
              </a:spcBef>
            </a:pPr>
            <a:r>
              <a:rPr lang="en-GB" altLang="en-US" smtClean="0"/>
              <a:t>Notice your spine holding up your body</a:t>
            </a:r>
          </a:p>
          <a:p>
            <a:pPr eaLnBrk="1" hangingPunct="1">
              <a:spcBef>
                <a:spcPct val="0"/>
              </a:spcBef>
            </a:pPr>
            <a:r>
              <a:rPr lang="en-GB" altLang="en-US" smtClean="0"/>
              <a:t>Notice your head at the top of your spine</a:t>
            </a:r>
          </a:p>
          <a:p>
            <a:pPr eaLnBrk="1" hangingPunct="1">
              <a:spcBef>
                <a:spcPct val="0"/>
              </a:spcBef>
            </a:pPr>
            <a:r>
              <a:rPr lang="en-GB" altLang="en-US" smtClean="0"/>
              <a:t>Lift your head and look around</a:t>
            </a:r>
          </a:p>
          <a:p>
            <a:pPr eaLnBrk="1" hangingPunct="1">
              <a:spcBef>
                <a:spcPct val="0"/>
              </a:spcBef>
            </a:pPr>
            <a:r>
              <a:rPr lang="en-GB" altLang="en-US" smtClean="0"/>
              <a:t>Notice something in this room that you never notice before – probably because it was not important</a:t>
            </a:r>
          </a:p>
          <a:p>
            <a:pPr eaLnBrk="1" hangingPunct="1">
              <a:spcBef>
                <a:spcPct val="0"/>
              </a:spcBef>
            </a:pPr>
            <a:r>
              <a:rPr lang="en-GB" altLang="en-US" smtClean="0"/>
              <a:t>Notice what you can hear – again, notice any judgements and just let them go</a:t>
            </a:r>
          </a:p>
          <a:p>
            <a:pPr eaLnBrk="1" hangingPunct="1">
              <a:spcBef>
                <a:spcPct val="0"/>
              </a:spcBef>
            </a:pPr>
            <a:endParaRPr lang="en-GB" altLang="en-US" smtClean="0"/>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87C46685-44F3-4CF4-9DE6-8690D5276DBF}" type="slidenum">
              <a:rPr lang="en-GB" altLang="en-US" smtClean="0"/>
              <a:pPr/>
              <a:t>11</a:t>
            </a:fld>
            <a:endParaRPr lang="en-GB" altLang="en-US" smtClean="0"/>
          </a:p>
        </p:txBody>
      </p:sp>
    </p:spTree>
    <p:extLst>
      <p:ext uri="{BB962C8B-B14F-4D97-AF65-F5344CB8AC3E}">
        <p14:creationId xmlns:p14="http://schemas.microsoft.com/office/powerpoint/2010/main" val="2618290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First, introduction of the participants. Facilitators decide how to manage this, and depends on numbers. Facilitators introduce themselves. Participants: names and possibly expectations of the group; how they are feeling – apprehension? Anticipation?</a:t>
            </a:r>
          </a:p>
          <a:p>
            <a:pPr eaLnBrk="1" hangingPunct="1">
              <a:spcBef>
                <a:spcPct val="0"/>
              </a:spcBef>
            </a:pPr>
            <a:r>
              <a:rPr lang="en-GB" altLang="en-US" smtClean="0"/>
              <a:t>The slide introduces the basic principles behind the course.</a:t>
            </a:r>
          </a:p>
          <a:p>
            <a:pPr eaLnBrk="1" hangingPunct="1">
              <a:spcBef>
                <a:spcPct val="0"/>
              </a:spcBef>
            </a:pPr>
            <a:r>
              <a:rPr lang="en-GB" altLang="en-US" smtClean="0"/>
              <a:t>At this stage, these are simply stated – It will be unpacked a bit more in slide 5. If someone objects, eg. ‘I don’t have choice’ explain that this is what the course is about and will be addressed.</a:t>
            </a:r>
          </a:p>
        </p:txBody>
      </p:sp>
      <p:sp>
        <p:nvSpPr>
          <p:cNvPr id="6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B4E1E287-2BB5-4878-93BA-6AACA431B4E2}" type="slidenum">
              <a:rPr lang="en-GB" altLang="en-US" smtClean="0"/>
              <a:pPr/>
              <a:t>2</a:t>
            </a:fld>
            <a:endParaRPr lang="en-GB" altLang="en-US" smtClean="0"/>
          </a:p>
        </p:txBody>
      </p:sp>
    </p:spTree>
    <p:extLst>
      <p:ext uri="{BB962C8B-B14F-4D97-AF65-F5344CB8AC3E}">
        <p14:creationId xmlns:p14="http://schemas.microsoft.com/office/powerpoint/2010/main" val="20993766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This is a broad framework. Discussion among participants; what would help them to feel safe and able to benefit from the group. A handout on group rules might be felt useful.</a:t>
            </a:r>
          </a:p>
        </p:txBody>
      </p:sp>
      <p:sp>
        <p:nvSpPr>
          <p:cNvPr id="8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A8BAEECA-303E-4F4F-9BDD-28BDC7285541}" type="slidenum">
              <a:rPr lang="en-GB" altLang="en-US" smtClean="0"/>
              <a:pPr/>
              <a:t>3</a:t>
            </a:fld>
            <a:endParaRPr lang="en-GB" altLang="en-US" smtClean="0"/>
          </a:p>
        </p:txBody>
      </p:sp>
    </p:spTree>
    <p:extLst>
      <p:ext uri="{BB962C8B-B14F-4D97-AF65-F5344CB8AC3E}">
        <p14:creationId xmlns:p14="http://schemas.microsoft.com/office/powerpoint/2010/main" val="15950303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 Quick brainstorm to get the group to think about what is good and what is bad about anger – note responses on flipchart or on a word file according to whether f to f or virtual.</a:t>
            </a:r>
          </a:p>
          <a:p>
            <a:pPr eaLnBrk="1" hangingPunct="1">
              <a:spcBef>
                <a:spcPct val="0"/>
              </a:spcBef>
            </a:pPr>
            <a:endParaRPr lang="en-GB" altLang="en-US" smtClean="0"/>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9996834B-C9B9-42A2-80C8-97DE07BF39A1}" type="slidenum">
              <a:rPr lang="en-GB" altLang="en-US" smtClean="0"/>
              <a:pPr/>
              <a:t>4</a:t>
            </a:fld>
            <a:endParaRPr lang="en-GB" altLang="en-US" smtClean="0"/>
          </a:p>
        </p:txBody>
      </p:sp>
    </p:spTree>
    <p:extLst>
      <p:ext uri="{BB962C8B-B14F-4D97-AF65-F5344CB8AC3E}">
        <p14:creationId xmlns:p14="http://schemas.microsoft.com/office/powerpoint/2010/main" val="3731795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1. The positive potential of anger is brought out in the electricity metaphor. </a:t>
            </a:r>
          </a:p>
          <a:p>
            <a:pPr eaLnBrk="1" hangingPunct="1">
              <a:spcBef>
                <a:spcPct val="0"/>
              </a:spcBef>
            </a:pPr>
            <a:r>
              <a:rPr lang="en-GB" altLang="en-US" smtClean="0"/>
              <a:t>Ask the group:</a:t>
            </a:r>
          </a:p>
          <a:p>
            <a:pPr eaLnBrk="1" hangingPunct="1">
              <a:spcBef>
                <a:spcPct val="0"/>
              </a:spcBef>
            </a:pPr>
            <a:r>
              <a:rPr lang="en-GB" altLang="en-US" smtClean="0"/>
              <a:t> What did people know about electricity a couple of hundred years ago, before  they knew how to use it as energy? </a:t>
            </a:r>
          </a:p>
          <a:p>
            <a:pPr eaLnBrk="1" hangingPunct="1">
              <a:spcBef>
                <a:spcPct val="0"/>
              </a:spcBef>
            </a:pPr>
            <a:r>
              <a:rPr lang="en-GB" altLang="en-US" smtClean="0"/>
              <a:t>Answer:</a:t>
            </a:r>
          </a:p>
          <a:p>
            <a:pPr eaLnBrk="1" hangingPunct="1">
              <a:spcBef>
                <a:spcPct val="0"/>
              </a:spcBef>
            </a:pPr>
            <a:r>
              <a:rPr lang="en-GB" altLang="en-US" smtClean="0"/>
              <a:t> lightening – disastrous and destructive,</a:t>
            </a:r>
          </a:p>
          <a:p>
            <a:pPr eaLnBrk="1" hangingPunct="1">
              <a:spcBef>
                <a:spcPct val="0"/>
              </a:spcBef>
            </a:pPr>
            <a:r>
              <a:rPr lang="en-GB" altLang="en-US" smtClean="0"/>
              <a:t> or static – just unpleasant: a nuisance.</a:t>
            </a:r>
          </a:p>
          <a:p>
            <a:pPr eaLnBrk="1" hangingPunct="1">
              <a:spcBef>
                <a:spcPct val="0"/>
              </a:spcBef>
            </a:pPr>
            <a:r>
              <a:rPr lang="en-GB" altLang="en-US" smtClean="0"/>
              <a:t> Bit like anger. </a:t>
            </a:r>
          </a:p>
          <a:p>
            <a:pPr eaLnBrk="1" hangingPunct="1">
              <a:spcBef>
                <a:spcPct val="0"/>
              </a:spcBef>
            </a:pPr>
            <a:r>
              <a:rPr lang="en-GB" altLang="en-US" smtClean="0"/>
              <a:t>Anger too is energy with  potential to be put to good use – it gets your body ready for action, which can give courage and motivation to achieve your goals your potential.</a:t>
            </a:r>
          </a:p>
          <a:p>
            <a:pPr eaLnBrk="1" hangingPunct="1">
              <a:spcBef>
                <a:spcPct val="0"/>
              </a:spcBef>
            </a:pPr>
            <a:r>
              <a:rPr lang="en-GB" altLang="en-US" smtClean="0"/>
              <a:t> It just needs harnessing  by reining back the fight part of the fight and flight response </a:t>
            </a:r>
          </a:p>
          <a:p>
            <a:pPr eaLnBrk="1" hangingPunct="1">
              <a:spcBef>
                <a:spcPct val="0"/>
              </a:spcBef>
            </a:pPr>
            <a:r>
              <a:rPr lang="en-GB" altLang="en-US" smtClean="0"/>
              <a:t>– and managing the body’s arousal system is the first step here.</a:t>
            </a:r>
          </a:p>
          <a:p>
            <a:pPr eaLnBrk="1" hangingPunct="1">
              <a:spcBef>
                <a:spcPct val="0"/>
              </a:spcBef>
            </a:pPr>
            <a:r>
              <a:rPr lang="en-GB" altLang="en-US" smtClean="0"/>
              <a:t>2. This means that you will have choice, and be more in control.</a:t>
            </a:r>
          </a:p>
          <a:p>
            <a:pPr eaLnBrk="1" hangingPunct="1">
              <a:spcBef>
                <a:spcPct val="0"/>
              </a:spcBef>
            </a:pPr>
            <a:r>
              <a:rPr lang="en-GB" altLang="en-US" smtClean="0"/>
              <a:t> </a:t>
            </a:r>
          </a:p>
          <a:p>
            <a:pPr eaLnBrk="1" hangingPunct="1">
              <a:spcBef>
                <a:spcPct val="0"/>
              </a:spcBef>
            </a:pPr>
            <a:endParaRPr lang="en-GB" altLang="en-US" smtClean="0"/>
          </a:p>
        </p:txBody>
      </p:sp>
      <p:sp>
        <p:nvSpPr>
          <p:cNvPr id="12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E7D76D2B-C3C2-4961-8A73-95A832F5A8F4}" type="slidenum">
              <a:rPr lang="en-GB" altLang="en-US" smtClean="0"/>
              <a:pPr/>
              <a:t>5</a:t>
            </a:fld>
            <a:endParaRPr lang="en-GB" altLang="en-US" smtClean="0"/>
          </a:p>
        </p:txBody>
      </p:sp>
    </p:spTree>
    <p:extLst>
      <p:ext uri="{BB962C8B-B14F-4D97-AF65-F5344CB8AC3E}">
        <p14:creationId xmlns:p14="http://schemas.microsoft.com/office/powerpoint/2010/main" val="14322212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65518408-BD71-4F4C-8847-43E280680EB0}" type="slidenum">
              <a:rPr lang="en-GB" altLang="en-US" smtClean="0"/>
              <a:pPr/>
              <a:t>6</a:t>
            </a:fld>
            <a:endParaRPr lang="en-GB" altLang="en-US" smtClean="0"/>
          </a:p>
        </p:txBody>
      </p:sp>
      <p:sp>
        <p:nvSpPr>
          <p:cNvPr id="14340" name="Notes Placeholder 4"/>
          <p:cNvSpPr>
            <a:spLocks noGrp="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Explain the metaphor.</a:t>
            </a:r>
          </a:p>
          <a:p>
            <a:pPr eaLnBrk="1" hangingPunct="1">
              <a:spcBef>
                <a:spcPct val="0"/>
              </a:spcBef>
            </a:pPr>
            <a:r>
              <a:rPr lang="en-GB" altLang="en-US" smtClean="0"/>
              <a:t>Before we had current electricity – ask the group, how did we know about electricity?</a:t>
            </a:r>
          </a:p>
          <a:p>
            <a:pPr eaLnBrk="1" hangingPunct="1">
              <a:spcBef>
                <a:spcPct val="0"/>
              </a:spcBef>
            </a:pPr>
            <a:r>
              <a:rPr lang="en-GB" altLang="en-US" smtClean="0"/>
              <a:t>Lightening – disastrous</a:t>
            </a:r>
          </a:p>
          <a:p>
            <a:pPr eaLnBrk="1" hangingPunct="1">
              <a:spcBef>
                <a:spcPct val="0"/>
              </a:spcBef>
            </a:pPr>
            <a:r>
              <a:rPr lang="en-GB" altLang="en-US" smtClean="0"/>
              <a:t>Static – a nuisance.</a:t>
            </a:r>
          </a:p>
          <a:p>
            <a:pPr eaLnBrk="1" hangingPunct="1">
              <a:spcBef>
                <a:spcPct val="0"/>
              </a:spcBef>
            </a:pPr>
            <a:r>
              <a:rPr lang="en-GB" altLang="en-US" smtClean="0"/>
              <a:t>Contrast with current electricity – useful energy – like channelled anger.</a:t>
            </a:r>
          </a:p>
        </p:txBody>
      </p:sp>
    </p:spTree>
    <p:extLst>
      <p:ext uri="{BB962C8B-B14F-4D97-AF65-F5344CB8AC3E}">
        <p14:creationId xmlns:p14="http://schemas.microsoft.com/office/powerpoint/2010/main" val="22022329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This exercise can be started with pair work and drawn together in a group discussion, bringing out the way in which peoples’ experience of violence or of prohibition of anger can distort the way  they relate to it now. </a:t>
            </a:r>
          </a:p>
          <a:p>
            <a:pPr eaLnBrk="1" hangingPunct="1">
              <a:spcBef>
                <a:spcPct val="0"/>
              </a:spcBef>
            </a:pPr>
            <a:r>
              <a:rPr lang="en-GB" altLang="en-US" smtClean="0"/>
              <a:t> </a:t>
            </a:r>
          </a:p>
          <a:p>
            <a:pPr eaLnBrk="1" hangingPunct="1">
              <a:spcBef>
                <a:spcPct val="0"/>
              </a:spcBef>
            </a:pPr>
            <a:endParaRPr lang="en-GB" altLang="en-US" smtClean="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E5B2765A-E9C5-4A01-9EC1-89D70F8DAC36}" type="slidenum">
              <a:rPr lang="en-GB" altLang="en-US" smtClean="0"/>
              <a:pPr/>
              <a:t>7</a:t>
            </a:fld>
            <a:endParaRPr lang="en-GB" altLang="en-US" smtClean="0"/>
          </a:p>
        </p:txBody>
      </p:sp>
    </p:spTree>
    <p:extLst>
      <p:ext uri="{BB962C8B-B14F-4D97-AF65-F5344CB8AC3E}">
        <p14:creationId xmlns:p14="http://schemas.microsoft.com/office/powerpoint/2010/main" val="22126920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What the course will cover, with advice not to be impatient.</a:t>
            </a:r>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F0D6FEB9-C351-4531-BA38-B9E0BE121508}" type="slidenum">
              <a:rPr lang="en-GB" altLang="en-US" smtClean="0"/>
              <a:pPr/>
              <a:t>9</a:t>
            </a:fld>
            <a:endParaRPr lang="en-GB" altLang="en-US" smtClean="0"/>
          </a:p>
        </p:txBody>
      </p:sp>
    </p:spTree>
    <p:extLst>
      <p:ext uri="{BB962C8B-B14F-4D97-AF65-F5344CB8AC3E}">
        <p14:creationId xmlns:p14="http://schemas.microsoft.com/office/powerpoint/2010/main" val="18942159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GB" altLang="en-US" smtClean="0"/>
              <a:t>This is preparation for the homework that will be key throughout the course.</a:t>
            </a:r>
          </a:p>
        </p:txBody>
      </p:sp>
      <p:sp>
        <p:nvSpPr>
          <p:cNvPr id="21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Palatino Linotype" panose="02040502050505030304" pitchFamily="18" charset="0"/>
              </a:defRPr>
            </a:lvl1pPr>
            <a:lvl2pPr marL="742950" indent="-285750">
              <a:defRPr>
                <a:solidFill>
                  <a:schemeClr val="tx1"/>
                </a:solidFill>
                <a:latin typeface="Palatino Linotype" panose="02040502050505030304" pitchFamily="18" charset="0"/>
              </a:defRPr>
            </a:lvl2pPr>
            <a:lvl3pPr marL="1143000" indent="-228600">
              <a:defRPr>
                <a:solidFill>
                  <a:schemeClr val="tx1"/>
                </a:solidFill>
                <a:latin typeface="Palatino Linotype" panose="02040502050505030304" pitchFamily="18" charset="0"/>
              </a:defRPr>
            </a:lvl3pPr>
            <a:lvl4pPr marL="1600200" indent="-228600">
              <a:defRPr>
                <a:solidFill>
                  <a:schemeClr val="tx1"/>
                </a:solidFill>
                <a:latin typeface="Palatino Linotype" panose="02040502050505030304" pitchFamily="18" charset="0"/>
              </a:defRPr>
            </a:lvl4pPr>
            <a:lvl5pPr marL="2057400" indent="-228600">
              <a:defRPr>
                <a:solidFill>
                  <a:schemeClr val="tx1"/>
                </a:solidFill>
                <a:latin typeface="Palatino Linotype" panose="02040502050505030304" pitchFamily="18" charset="0"/>
              </a:defRPr>
            </a:lvl5pPr>
            <a:lvl6pPr marL="2514600" indent="-228600" eaLnBrk="0" fontAlgn="base" hangingPunct="0">
              <a:spcBef>
                <a:spcPct val="0"/>
              </a:spcBef>
              <a:spcAft>
                <a:spcPct val="0"/>
              </a:spcAft>
              <a:defRPr>
                <a:solidFill>
                  <a:schemeClr val="tx1"/>
                </a:solidFill>
                <a:latin typeface="Palatino Linotype" panose="02040502050505030304" pitchFamily="18" charset="0"/>
              </a:defRPr>
            </a:lvl6pPr>
            <a:lvl7pPr marL="2971800" indent="-228600" eaLnBrk="0" fontAlgn="base" hangingPunct="0">
              <a:spcBef>
                <a:spcPct val="0"/>
              </a:spcBef>
              <a:spcAft>
                <a:spcPct val="0"/>
              </a:spcAft>
              <a:defRPr>
                <a:solidFill>
                  <a:schemeClr val="tx1"/>
                </a:solidFill>
                <a:latin typeface="Palatino Linotype" panose="02040502050505030304" pitchFamily="18" charset="0"/>
              </a:defRPr>
            </a:lvl7pPr>
            <a:lvl8pPr marL="3429000" indent="-228600" eaLnBrk="0" fontAlgn="base" hangingPunct="0">
              <a:spcBef>
                <a:spcPct val="0"/>
              </a:spcBef>
              <a:spcAft>
                <a:spcPct val="0"/>
              </a:spcAft>
              <a:defRPr>
                <a:solidFill>
                  <a:schemeClr val="tx1"/>
                </a:solidFill>
                <a:latin typeface="Palatino Linotype" panose="02040502050505030304" pitchFamily="18" charset="0"/>
              </a:defRPr>
            </a:lvl8pPr>
            <a:lvl9pPr marL="3886200" indent="-228600" eaLnBrk="0" fontAlgn="base" hangingPunct="0">
              <a:spcBef>
                <a:spcPct val="0"/>
              </a:spcBef>
              <a:spcAft>
                <a:spcPct val="0"/>
              </a:spcAft>
              <a:defRPr>
                <a:solidFill>
                  <a:schemeClr val="tx1"/>
                </a:solidFill>
                <a:latin typeface="Palatino Linotype" panose="02040502050505030304" pitchFamily="18" charset="0"/>
              </a:defRPr>
            </a:lvl9pPr>
          </a:lstStyle>
          <a:p>
            <a:fld id="{568142B0-90B2-405F-AF8F-D41870127275}" type="slidenum">
              <a:rPr lang="en-GB" altLang="en-US" smtClean="0"/>
              <a:pPr/>
              <a:t>10</a:t>
            </a:fld>
            <a:endParaRPr lang="en-GB" altLang="en-US" smtClean="0"/>
          </a:p>
        </p:txBody>
      </p:sp>
    </p:spTree>
    <p:extLst>
      <p:ext uri="{BB962C8B-B14F-4D97-AF65-F5344CB8AC3E}">
        <p14:creationId xmlns:p14="http://schemas.microsoft.com/office/powerpoint/2010/main" val="35721064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7EA5C5FC-7D65-4D24-A863-BC9FD0A41DF9}"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EDB2DE-4FE8-4178-83AD-BE1344E13DB9}" type="slidenum">
              <a:rPr lang="en-GB" smtClean="0"/>
              <a:t>‹#›</a:t>
            </a:fld>
            <a:endParaRPr lang="en-GB"/>
          </a:p>
        </p:txBody>
      </p:sp>
    </p:spTree>
    <p:extLst>
      <p:ext uri="{BB962C8B-B14F-4D97-AF65-F5344CB8AC3E}">
        <p14:creationId xmlns:p14="http://schemas.microsoft.com/office/powerpoint/2010/main" val="3951569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EA5C5FC-7D65-4D24-A863-BC9FD0A41DF9}"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EDB2DE-4FE8-4178-83AD-BE1344E13DB9}" type="slidenum">
              <a:rPr lang="en-GB" smtClean="0"/>
              <a:t>‹#›</a:t>
            </a:fld>
            <a:endParaRPr lang="en-GB"/>
          </a:p>
        </p:txBody>
      </p:sp>
    </p:spTree>
    <p:extLst>
      <p:ext uri="{BB962C8B-B14F-4D97-AF65-F5344CB8AC3E}">
        <p14:creationId xmlns:p14="http://schemas.microsoft.com/office/powerpoint/2010/main" val="11522749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EA5C5FC-7D65-4D24-A863-BC9FD0A41DF9}"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EDB2DE-4FE8-4178-83AD-BE1344E13DB9}" type="slidenum">
              <a:rPr lang="en-GB" smtClean="0"/>
              <a:t>‹#›</a:t>
            </a:fld>
            <a:endParaRPr lang="en-GB"/>
          </a:p>
        </p:txBody>
      </p:sp>
    </p:spTree>
    <p:extLst>
      <p:ext uri="{BB962C8B-B14F-4D97-AF65-F5344CB8AC3E}">
        <p14:creationId xmlns:p14="http://schemas.microsoft.com/office/powerpoint/2010/main" val="3891404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7EA5C5FC-7D65-4D24-A863-BC9FD0A41DF9}"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EDB2DE-4FE8-4178-83AD-BE1344E13DB9}" type="slidenum">
              <a:rPr lang="en-GB" smtClean="0"/>
              <a:t>‹#›</a:t>
            </a:fld>
            <a:endParaRPr lang="en-GB"/>
          </a:p>
        </p:txBody>
      </p:sp>
    </p:spTree>
    <p:extLst>
      <p:ext uri="{BB962C8B-B14F-4D97-AF65-F5344CB8AC3E}">
        <p14:creationId xmlns:p14="http://schemas.microsoft.com/office/powerpoint/2010/main" val="38005787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EA5C5FC-7D65-4D24-A863-BC9FD0A41DF9}" type="datetimeFigureOut">
              <a:rPr lang="en-GB" smtClean="0"/>
              <a:t>13/07/2021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FEDB2DE-4FE8-4178-83AD-BE1344E13DB9}" type="slidenum">
              <a:rPr lang="en-GB" smtClean="0"/>
              <a:t>‹#›</a:t>
            </a:fld>
            <a:endParaRPr lang="en-GB"/>
          </a:p>
        </p:txBody>
      </p:sp>
    </p:spTree>
    <p:extLst>
      <p:ext uri="{BB962C8B-B14F-4D97-AF65-F5344CB8AC3E}">
        <p14:creationId xmlns:p14="http://schemas.microsoft.com/office/powerpoint/2010/main" val="3553086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7EA5C5FC-7D65-4D24-A863-BC9FD0A41DF9}"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EDB2DE-4FE8-4178-83AD-BE1344E13DB9}" type="slidenum">
              <a:rPr lang="en-GB" smtClean="0"/>
              <a:t>‹#›</a:t>
            </a:fld>
            <a:endParaRPr lang="en-GB"/>
          </a:p>
        </p:txBody>
      </p:sp>
    </p:spTree>
    <p:extLst>
      <p:ext uri="{BB962C8B-B14F-4D97-AF65-F5344CB8AC3E}">
        <p14:creationId xmlns:p14="http://schemas.microsoft.com/office/powerpoint/2010/main" val="3427250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7EA5C5FC-7D65-4D24-A863-BC9FD0A41DF9}" type="datetimeFigureOut">
              <a:rPr lang="en-GB" smtClean="0"/>
              <a:t>13/07/2021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FEDB2DE-4FE8-4178-83AD-BE1344E13DB9}" type="slidenum">
              <a:rPr lang="en-GB" smtClean="0"/>
              <a:t>‹#›</a:t>
            </a:fld>
            <a:endParaRPr lang="en-GB"/>
          </a:p>
        </p:txBody>
      </p:sp>
    </p:spTree>
    <p:extLst>
      <p:ext uri="{BB962C8B-B14F-4D97-AF65-F5344CB8AC3E}">
        <p14:creationId xmlns:p14="http://schemas.microsoft.com/office/powerpoint/2010/main" val="941724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7EA5C5FC-7D65-4D24-A863-BC9FD0A41DF9}" type="datetimeFigureOut">
              <a:rPr lang="en-GB" smtClean="0"/>
              <a:t>13/07/2021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FEDB2DE-4FE8-4178-83AD-BE1344E13DB9}" type="slidenum">
              <a:rPr lang="en-GB" smtClean="0"/>
              <a:t>‹#›</a:t>
            </a:fld>
            <a:endParaRPr lang="en-GB"/>
          </a:p>
        </p:txBody>
      </p:sp>
    </p:spTree>
    <p:extLst>
      <p:ext uri="{BB962C8B-B14F-4D97-AF65-F5344CB8AC3E}">
        <p14:creationId xmlns:p14="http://schemas.microsoft.com/office/powerpoint/2010/main" val="905478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5C5FC-7D65-4D24-A863-BC9FD0A41DF9}" type="datetimeFigureOut">
              <a:rPr lang="en-GB" smtClean="0"/>
              <a:t>13/07/2021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FEDB2DE-4FE8-4178-83AD-BE1344E13DB9}" type="slidenum">
              <a:rPr lang="en-GB" smtClean="0"/>
              <a:t>‹#›</a:t>
            </a:fld>
            <a:endParaRPr lang="en-GB"/>
          </a:p>
        </p:txBody>
      </p:sp>
    </p:spTree>
    <p:extLst>
      <p:ext uri="{BB962C8B-B14F-4D97-AF65-F5344CB8AC3E}">
        <p14:creationId xmlns:p14="http://schemas.microsoft.com/office/powerpoint/2010/main" val="17613153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EA5C5FC-7D65-4D24-A863-BC9FD0A41DF9}"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EDB2DE-4FE8-4178-83AD-BE1344E13DB9}" type="slidenum">
              <a:rPr lang="en-GB" smtClean="0"/>
              <a:t>‹#›</a:t>
            </a:fld>
            <a:endParaRPr lang="en-GB"/>
          </a:p>
        </p:txBody>
      </p:sp>
    </p:spTree>
    <p:extLst>
      <p:ext uri="{BB962C8B-B14F-4D97-AF65-F5344CB8AC3E}">
        <p14:creationId xmlns:p14="http://schemas.microsoft.com/office/powerpoint/2010/main" val="3106700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EA5C5FC-7D65-4D24-A863-BC9FD0A41DF9}" type="datetimeFigureOut">
              <a:rPr lang="en-GB" smtClean="0"/>
              <a:t>13/07/2021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FEDB2DE-4FE8-4178-83AD-BE1344E13DB9}" type="slidenum">
              <a:rPr lang="en-GB" smtClean="0"/>
              <a:t>‹#›</a:t>
            </a:fld>
            <a:endParaRPr lang="en-GB"/>
          </a:p>
        </p:txBody>
      </p:sp>
    </p:spTree>
    <p:extLst>
      <p:ext uri="{BB962C8B-B14F-4D97-AF65-F5344CB8AC3E}">
        <p14:creationId xmlns:p14="http://schemas.microsoft.com/office/powerpoint/2010/main" val="34879026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2">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5C5FC-7D65-4D24-A863-BC9FD0A41DF9}" type="datetimeFigureOut">
              <a:rPr lang="en-GB" smtClean="0"/>
              <a:t>13/07/2021</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EDB2DE-4FE8-4178-83AD-BE1344E13DB9}" type="slidenum">
              <a:rPr lang="en-GB" smtClean="0"/>
              <a:t>‹#›</a:t>
            </a:fld>
            <a:endParaRPr lang="en-GB"/>
          </a:p>
        </p:txBody>
      </p:sp>
    </p:spTree>
    <p:extLst>
      <p:ext uri="{BB962C8B-B14F-4D97-AF65-F5344CB8AC3E}">
        <p14:creationId xmlns:p14="http://schemas.microsoft.com/office/powerpoint/2010/main" val="2227240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wmf"/><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defRPr/>
            </a:pPr>
            <a:r>
              <a:rPr lang="en-GB" sz="4000" b="1" dirty="0">
                <a:solidFill>
                  <a:schemeClr val="accent6">
                    <a:lumMod val="75000"/>
                  </a:schemeClr>
                </a:solidFill>
              </a:rPr>
              <a:t>DEALING WITH ANGER &amp; FRUSTRATION IN </a:t>
            </a:r>
            <a:r>
              <a:rPr lang="en-GB" sz="4000" b="1" dirty="0" smtClean="0">
                <a:solidFill>
                  <a:schemeClr val="accent6">
                    <a:lumMod val="75000"/>
                  </a:schemeClr>
                </a:solidFill>
              </a:rPr>
              <a:t>10 </a:t>
            </a:r>
            <a:r>
              <a:rPr lang="en-GB" sz="4000" b="1" dirty="0">
                <a:solidFill>
                  <a:schemeClr val="accent6">
                    <a:lumMod val="75000"/>
                  </a:schemeClr>
                </a:solidFill>
              </a:rPr>
              <a:t>SESSIONS</a:t>
            </a:r>
            <a:br>
              <a:rPr lang="en-GB" sz="4000" b="1" dirty="0">
                <a:solidFill>
                  <a:schemeClr val="accent6">
                    <a:lumMod val="75000"/>
                  </a:schemeClr>
                </a:solidFill>
              </a:rPr>
            </a:br>
            <a:r>
              <a:rPr lang="en-GB" sz="4000" b="1" dirty="0">
                <a:solidFill>
                  <a:schemeClr val="accent6">
                    <a:lumMod val="75000"/>
                  </a:schemeClr>
                </a:solidFill>
              </a:rPr>
              <a:t>A GROUP PROGRAMME</a:t>
            </a:r>
            <a:endParaRPr lang="en-GB" sz="4000" dirty="0">
              <a:solidFill>
                <a:schemeClr val="accent6">
                  <a:lumMod val="75000"/>
                </a:schemeClr>
              </a:solidFill>
            </a:endParaRPr>
          </a:p>
        </p:txBody>
      </p:sp>
      <p:sp>
        <p:nvSpPr>
          <p:cNvPr id="3075" name="Subtitle 4"/>
          <p:cNvSpPr>
            <a:spLocks noGrp="1"/>
          </p:cNvSpPr>
          <p:nvPr>
            <p:ph type="subTitle" idx="1"/>
          </p:nvPr>
        </p:nvSpPr>
        <p:spPr/>
        <p:txBody>
          <a:bodyPr/>
          <a:lstStyle/>
          <a:p>
            <a:r>
              <a:rPr lang="en-GB" altLang="en-US" smtClean="0"/>
              <a:t>Session 1</a:t>
            </a:r>
          </a:p>
        </p:txBody>
      </p:sp>
    </p:spTree>
    <p:extLst>
      <p:ext uri="{BB962C8B-B14F-4D97-AF65-F5344CB8AC3E}">
        <p14:creationId xmlns:p14="http://schemas.microsoft.com/office/powerpoint/2010/main" val="11017242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GB" altLang="en-US" smtClean="0"/>
              <a:t>Monitoring</a:t>
            </a:r>
          </a:p>
        </p:txBody>
      </p:sp>
      <p:sp>
        <p:nvSpPr>
          <p:cNvPr id="20483" name="Content Placeholder 2"/>
          <p:cNvSpPr>
            <a:spLocks noGrp="1"/>
          </p:cNvSpPr>
          <p:nvPr>
            <p:ph idx="1"/>
          </p:nvPr>
        </p:nvSpPr>
        <p:spPr/>
        <p:txBody>
          <a:bodyPr/>
          <a:lstStyle/>
          <a:p>
            <a:r>
              <a:rPr lang="en-GB" altLang="en-US" smtClean="0"/>
              <a:t>In order to change, we need to attend to what is happening now</a:t>
            </a:r>
          </a:p>
          <a:p>
            <a:r>
              <a:rPr lang="en-GB" altLang="en-US" smtClean="0"/>
              <a:t>You need to notice when you get angry and what was going on, both around you and inside you</a:t>
            </a:r>
          </a:p>
          <a:p>
            <a:r>
              <a:rPr lang="en-GB" altLang="en-US" smtClean="0"/>
              <a:t>You need to note this down</a:t>
            </a:r>
          </a:p>
          <a:p>
            <a:r>
              <a:rPr lang="en-GB" altLang="en-US" smtClean="0"/>
              <a:t>Your body is a key player in your anger – you need to start noticing what it is up to</a:t>
            </a:r>
          </a:p>
        </p:txBody>
      </p:sp>
    </p:spTree>
    <p:extLst>
      <p:ext uri="{BB962C8B-B14F-4D97-AF65-F5344CB8AC3E}">
        <p14:creationId xmlns:p14="http://schemas.microsoft.com/office/powerpoint/2010/main" val="33251418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GB" altLang="en-US" smtClean="0"/>
              <a:t>Grounding in the present</a:t>
            </a:r>
          </a:p>
        </p:txBody>
      </p:sp>
      <p:sp>
        <p:nvSpPr>
          <p:cNvPr id="22531" name="Content Placeholder 2"/>
          <p:cNvSpPr>
            <a:spLocks noGrp="1"/>
          </p:cNvSpPr>
          <p:nvPr>
            <p:ph idx="1"/>
          </p:nvPr>
        </p:nvSpPr>
        <p:spPr/>
        <p:txBody>
          <a:bodyPr/>
          <a:lstStyle/>
          <a:p>
            <a:r>
              <a:rPr lang="en-GB" altLang="en-US" smtClean="0"/>
              <a:t>Focus your attention in the present and notice your body</a:t>
            </a:r>
          </a:p>
          <a:p>
            <a:r>
              <a:rPr lang="en-GB" altLang="en-US" smtClean="0"/>
              <a:t>Notice what it feels like; what it feels like to breath</a:t>
            </a:r>
          </a:p>
          <a:p>
            <a:r>
              <a:rPr lang="en-GB" altLang="en-US" smtClean="0"/>
              <a:t>Notice tension</a:t>
            </a:r>
          </a:p>
          <a:p>
            <a:r>
              <a:rPr lang="en-GB" altLang="en-US" smtClean="0"/>
              <a:t>Notice where you feel it</a:t>
            </a:r>
          </a:p>
          <a:p>
            <a:r>
              <a:rPr lang="en-GB" altLang="en-US" smtClean="0"/>
              <a:t>Let it go</a:t>
            </a:r>
          </a:p>
        </p:txBody>
      </p:sp>
    </p:spTree>
    <p:extLst>
      <p:ext uri="{BB962C8B-B14F-4D97-AF65-F5344CB8AC3E}">
        <p14:creationId xmlns:p14="http://schemas.microsoft.com/office/powerpoint/2010/main" val="28272718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GB" altLang="en-US" smtClean="0"/>
              <a:t>Feedback</a:t>
            </a:r>
          </a:p>
        </p:txBody>
      </p:sp>
      <p:sp>
        <p:nvSpPr>
          <p:cNvPr id="24579" name="Content Placeholder 2"/>
          <p:cNvSpPr>
            <a:spLocks noGrp="1"/>
          </p:cNvSpPr>
          <p:nvPr>
            <p:ph idx="1"/>
          </p:nvPr>
        </p:nvSpPr>
        <p:spPr/>
        <p:txBody>
          <a:bodyPr/>
          <a:lstStyle/>
          <a:p>
            <a:r>
              <a:rPr lang="en-GB" altLang="en-US" smtClean="0"/>
              <a:t>Feedback from the exercise – how did you find that?</a:t>
            </a:r>
          </a:p>
          <a:p>
            <a:pPr lvl="1"/>
            <a:r>
              <a:rPr lang="en-GB" altLang="en-US" smtClean="0"/>
              <a:t>Anything you noticed?</a:t>
            </a:r>
          </a:p>
          <a:p>
            <a:r>
              <a:rPr lang="en-GB" altLang="en-US" smtClean="0"/>
              <a:t>Feedback from the session</a:t>
            </a:r>
          </a:p>
          <a:p>
            <a:r>
              <a:rPr lang="en-GB" altLang="en-US" smtClean="0"/>
              <a:t>What will you take away? Any questions or problems?</a:t>
            </a:r>
          </a:p>
        </p:txBody>
      </p:sp>
    </p:spTree>
    <p:extLst>
      <p:ext uri="{BB962C8B-B14F-4D97-AF65-F5344CB8AC3E}">
        <p14:creationId xmlns:p14="http://schemas.microsoft.com/office/powerpoint/2010/main" val="9865789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GB" altLang="en-US" smtClean="0"/>
              <a:t>Before next time</a:t>
            </a:r>
          </a:p>
        </p:txBody>
      </p:sp>
      <p:sp>
        <p:nvSpPr>
          <p:cNvPr id="3" name="Content Placeholder 2"/>
          <p:cNvSpPr>
            <a:spLocks noGrp="1"/>
          </p:cNvSpPr>
          <p:nvPr>
            <p:ph idx="1"/>
          </p:nvPr>
        </p:nvSpPr>
        <p:spPr/>
        <p:txBody>
          <a:bodyPr/>
          <a:lstStyle/>
          <a:p>
            <a:pPr>
              <a:defRPr/>
            </a:pPr>
            <a:r>
              <a:rPr lang="en-GB" dirty="0"/>
              <a:t>Monitoring chart to fill in whenever you feel a bit irritated.</a:t>
            </a:r>
          </a:p>
          <a:p>
            <a:pPr>
              <a:defRPr/>
            </a:pPr>
            <a:r>
              <a:rPr lang="en-GB" dirty="0"/>
              <a:t>What was happening around you, outside?</a:t>
            </a:r>
          </a:p>
          <a:p>
            <a:pPr>
              <a:defRPr/>
            </a:pPr>
            <a:r>
              <a:rPr lang="en-GB" dirty="0"/>
              <a:t>What did you notice inside? Your body? Your thoughts?</a:t>
            </a:r>
          </a:p>
          <a:p>
            <a:pPr marL="0" indent="0">
              <a:buNone/>
              <a:defRPr/>
            </a:pPr>
            <a:r>
              <a:rPr lang="en-GB" dirty="0"/>
              <a:t>Note them down on the chart and bring next time.</a:t>
            </a:r>
          </a:p>
          <a:p>
            <a:pPr marL="0" indent="0">
              <a:buNone/>
              <a:defRPr/>
            </a:pPr>
            <a:r>
              <a:rPr lang="en-GB" dirty="0"/>
              <a:t>Even if it was a really calm week, notice anything that might have got to you a bit.</a:t>
            </a:r>
          </a:p>
          <a:p>
            <a:pPr marL="0" indent="0">
              <a:buNone/>
              <a:defRPr/>
            </a:pPr>
            <a:r>
              <a:rPr lang="en-GB" dirty="0"/>
              <a:t>The earlier you pick it up, the better.</a:t>
            </a:r>
          </a:p>
        </p:txBody>
      </p:sp>
    </p:spTree>
    <p:extLst>
      <p:ext uri="{BB962C8B-B14F-4D97-AF65-F5344CB8AC3E}">
        <p14:creationId xmlns:p14="http://schemas.microsoft.com/office/powerpoint/2010/main" val="24270342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smtClean="0"/>
              <a:t>Introductions</a:t>
            </a:r>
          </a:p>
        </p:txBody>
      </p:sp>
      <p:sp>
        <p:nvSpPr>
          <p:cNvPr id="5123" name="Content Placeholder 2"/>
          <p:cNvSpPr>
            <a:spLocks noGrp="1"/>
          </p:cNvSpPr>
          <p:nvPr>
            <p:ph idx="1"/>
          </p:nvPr>
        </p:nvSpPr>
        <p:spPr/>
        <p:txBody>
          <a:bodyPr/>
          <a:lstStyle/>
          <a:p>
            <a:r>
              <a:rPr lang="en-GB" altLang="en-US" b="1"/>
              <a:t>THE GROUP IS NOT A PLACE TO GET ANGRY. IT IS A PLACE TO REFLECT ON ANGER</a:t>
            </a:r>
            <a:r>
              <a:rPr lang="en-GB" altLang="en-US" b="1" smtClean="0"/>
              <a:t>.</a:t>
            </a:r>
          </a:p>
          <a:p>
            <a:r>
              <a:rPr lang="en-GB" altLang="en-US" sz="2400"/>
              <a:t>WE ALL EXPERIENCE ANGER AND FRUSTRATION. </a:t>
            </a:r>
          </a:p>
          <a:p>
            <a:r>
              <a:rPr lang="en-GB" altLang="en-US" sz="2400"/>
              <a:t>DIFFERENCES IN HOW WE ACT</a:t>
            </a:r>
          </a:p>
          <a:p>
            <a:r>
              <a:rPr lang="en-GB" altLang="en-US" sz="2400"/>
              <a:t>FEELING = Natural and Necessary</a:t>
            </a:r>
          </a:p>
          <a:p>
            <a:r>
              <a:rPr lang="en-GB" altLang="en-US" sz="2400"/>
              <a:t>BEHAVIOUR = That is where the problem starts  - BUT we have CHOICE about what we DO.</a:t>
            </a:r>
          </a:p>
          <a:p>
            <a:r>
              <a:rPr lang="en-GB" altLang="en-US" sz="2400"/>
              <a:t>This group is about how to be able to exercise that choice wisely and well!</a:t>
            </a:r>
          </a:p>
        </p:txBody>
      </p:sp>
    </p:spTree>
    <p:extLst>
      <p:ext uri="{BB962C8B-B14F-4D97-AF65-F5344CB8AC3E}">
        <p14:creationId xmlns:p14="http://schemas.microsoft.com/office/powerpoint/2010/main" val="1181754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3"/>
          <p:cNvSpPr>
            <a:spLocks noGrp="1"/>
          </p:cNvSpPr>
          <p:nvPr>
            <p:ph type="title"/>
          </p:nvPr>
        </p:nvSpPr>
        <p:spPr/>
        <p:txBody>
          <a:bodyPr/>
          <a:lstStyle/>
          <a:p>
            <a:r>
              <a:rPr lang="en-GB" altLang="en-US" smtClean="0"/>
              <a:t>Group Rules</a:t>
            </a:r>
          </a:p>
        </p:txBody>
      </p:sp>
      <p:sp>
        <p:nvSpPr>
          <p:cNvPr id="7171" name="Content Placeholder 4"/>
          <p:cNvSpPr>
            <a:spLocks noGrp="1"/>
          </p:cNvSpPr>
          <p:nvPr>
            <p:ph idx="1"/>
          </p:nvPr>
        </p:nvSpPr>
        <p:spPr>
          <a:xfrm>
            <a:off x="1981200" y="1417639"/>
            <a:ext cx="8229600" cy="4708525"/>
          </a:xfrm>
        </p:spPr>
        <p:txBody>
          <a:bodyPr/>
          <a:lstStyle/>
          <a:p>
            <a:r>
              <a:rPr lang="en-GB" altLang="en-US" sz="2400" b="1"/>
              <a:t>CONFIDENTIALITY</a:t>
            </a:r>
          </a:p>
          <a:p>
            <a:r>
              <a:rPr lang="en-GB" altLang="en-US" sz="2400"/>
              <a:t>– </a:t>
            </a:r>
            <a:r>
              <a:rPr lang="en-GB" altLang="en-US" sz="2400" b="1"/>
              <a:t>COMMITMENT = </a:t>
            </a:r>
            <a:r>
              <a:rPr lang="en-GB" altLang="en-US" sz="2400"/>
              <a:t>sticking with it when it is challenging; when it does not seem to</a:t>
            </a:r>
          </a:p>
          <a:p>
            <a:r>
              <a:rPr lang="en-GB" altLang="en-US" sz="2400"/>
              <a:t>be changing things straight away.</a:t>
            </a:r>
          </a:p>
          <a:p>
            <a:r>
              <a:rPr lang="en-GB" altLang="en-US" sz="2400"/>
              <a:t> </a:t>
            </a:r>
            <a:r>
              <a:rPr lang="en-GB" altLang="en-US" sz="2400" b="1"/>
              <a:t>CONTROL = </a:t>
            </a:r>
            <a:r>
              <a:rPr lang="en-GB" altLang="en-US" sz="2400"/>
              <a:t>each participant to have control over how much and what they</a:t>
            </a:r>
          </a:p>
          <a:p>
            <a:pPr lvl="1"/>
            <a:r>
              <a:rPr lang="en-GB" altLang="en-US" sz="2000"/>
              <a:t>share in the group.</a:t>
            </a:r>
          </a:p>
          <a:p>
            <a:pPr lvl="1"/>
            <a:r>
              <a:rPr lang="en-GB" altLang="en-US" sz="2000"/>
              <a:t>If things get too much within the group you can leave and come</a:t>
            </a:r>
          </a:p>
          <a:p>
            <a:pPr lvl="1"/>
            <a:r>
              <a:rPr lang="en-GB" altLang="en-US" sz="2000"/>
              <a:t>back when you feel better.</a:t>
            </a:r>
          </a:p>
          <a:p>
            <a:r>
              <a:rPr lang="en-GB" altLang="en-US" sz="2400" b="1"/>
              <a:t>MUTUAL RESPECT</a:t>
            </a:r>
            <a:r>
              <a:rPr lang="en-GB" altLang="en-US" sz="2400"/>
              <a:t>. Listen. Take your turn. Respectful language etc.</a:t>
            </a:r>
          </a:p>
        </p:txBody>
      </p:sp>
    </p:spTree>
    <p:extLst>
      <p:ext uri="{BB962C8B-B14F-4D97-AF65-F5344CB8AC3E}">
        <p14:creationId xmlns:p14="http://schemas.microsoft.com/office/powerpoint/2010/main" val="41609993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3"/>
          <p:cNvSpPr>
            <a:spLocks noGrp="1"/>
          </p:cNvSpPr>
          <p:nvPr>
            <p:ph type="title"/>
          </p:nvPr>
        </p:nvSpPr>
        <p:spPr>
          <a:xfrm>
            <a:off x="2279651" y="620714"/>
            <a:ext cx="3744913" cy="1182687"/>
          </a:xfrm>
        </p:spPr>
        <p:txBody>
          <a:bodyPr/>
          <a:lstStyle/>
          <a:p>
            <a:r>
              <a:rPr lang="en-GB" altLang="en-US" sz="1800" b="1"/>
              <a:t>Good things about anger</a:t>
            </a:r>
          </a:p>
        </p:txBody>
      </p:sp>
      <p:sp>
        <p:nvSpPr>
          <p:cNvPr id="9219" name="Content Placeholder 4"/>
          <p:cNvSpPr>
            <a:spLocks noGrp="1"/>
          </p:cNvSpPr>
          <p:nvPr>
            <p:ph sz="half" idx="1"/>
          </p:nvPr>
        </p:nvSpPr>
        <p:spPr/>
        <p:txBody>
          <a:bodyPr/>
          <a:lstStyle/>
          <a:p>
            <a:endParaRPr lang="en-US" altLang="en-US" smtClean="0"/>
          </a:p>
        </p:txBody>
      </p:sp>
      <p:sp>
        <p:nvSpPr>
          <p:cNvPr id="9220" name="Content Placeholder 5"/>
          <p:cNvSpPr>
            <a:spLocks noGrp="1"/>
          </p:cNvSpPr>
          <p:nvPr>
            <p:ph sz="half" idx="2"/>
          </p:nvPr>
        </p:nvSpPr>
        <p:spPr/>
        <p:txBody>
          <a:bodyPr/>
          <a:lstStyle/>
          <a:p>
            <a:endParaRPr lang="en-US" altLang="en-US" smtClean="0"/>
          </a:p>
        </p:txBody>
      </p:sp>
      <p:sp>
        <p:nvSpPr>
          <p:cNvPr id="9221" name="TextBox 1"/>
          <p:cNvSpPr txBox="1">
            <a:spLocks noChangeArrowheads="1"/>
          </p:cNvSpPr>
          <p:nvPr/>
        </p:nvSpPr>
        <p:spPr bwMode="auto">
          <a:xfrm>
            <a:off x="6167438" y="981075"/>
            <a:ext cx="33845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Palatino Linotype" panose="02040502050505030304" pitchFamily="18" charset="0"/>
              </a:defRPr>
            </a:lvl1pPr>
            <a:lvl2pPr marL="742950" indent="-285750">
              <a:spcBef>
                <a:spcPct val="20000"/>
              </a:spcBef>
              <a:buChar char="–"/>
              <a:defRPr sz="2800">
                <a:solidFill>
                  <a:schemeClr val="tx1"/>
                </a:solidFill>
                <a:latin typeface="Palatino Linotype" panose="02040502050505030304" pitchFamily="18" charset="0"/>
              </a:defRPr>
            </a:lvl2pPr>
            <a:lvl3pPr marL="1143000" indent="-228600">
              <a:spcBef>
                <a:spcPct val="20000"/>
              </a:spcBef>
              <a:buChar char="•"/>
              <a:defRPr sz="2400">
                <a:solidFill>
                  <a:schemeClr val="tx1"/>
                </a:solidFill>
                <a:latin typeface="Palatino Linotype" panose="02040502050505030304" pitchFamily="18" charset="0"/>
              </a:defRPr>
            </a:lvl3pPr>
            <a:lvl4pPr marL="1600200" indent="-228600">
              <a:spcBef>
                <a:spcPct val="20000"/>
              </a:spcBef>
              <a:buChar char="–"/>
              <a:defRPr sz="2000">
                <a:solidFill>
                  <a:schemeClr val="tx1"/>
                </a:solidFill>
                <a:latin typeface="Palatino Linotype" panose="02040502050505030304" pitchFamily="18" charset="0"/>
              </a:defRPr>
            </a:lvl4pPr>
            <a:lvl5pPr marL="2057400" indent="-228600">
              <a:spcBef>
                <a:spcPct val="20000"/>
              </a:spcBef>
              <a:buChar char="»"/>
              <a:defRPr sz="2000">
                <a:solidFill>
                  <a:schemeClr val="tx1"/>
                </a:solidFill>
                <a:latin typeface="Palatino Linotype" panose="02040502050505030304" pitchFamily="18" charset="0"/>
              </a:defRPr>
            </a:lvl5pPr>
            <a:lvl6pPr marL="2514600" indent="-228600" eaLnBrk="0" fontAlgn="base" hangingPunct="0">
              <a:spcBef>
                <a:spcPct val="20000"/>
              </a:spcBef>
              <a:spcAft>
                <a:spcPct val="0"/>
              </a:spcAft>
              <a:buChar char="»"/>
              <a:defRPr sz="2000">
                <a:solidFill>
                  <a:schemeClr val="tx1"/>
                </a:solidFill>
                <a:latin typeface="Palatino Linotype" panose="02040502050505030304" pitchFamily="18" charset="0"/>
              </a:defRPr>
            </a:lvl6pPr>
            <a:lvl7pPr marL="2971800" indent="-228600" eaLnBrk="0" fontAlgn="base" hangingPunct="0">
              <a:spcBef>
                <a:spcPct val="20000"/>
              </a:spcBef>
              <a:spcAft>
                <a:spcPct val="0"/>
              </a:spcAft>
              <a:buChar char="»"/>
              <a:defRPr sz="2000">
                <a:solidFill>
                  <a:schemeClr val="tx1"/>
                </a:solidFill>
                <a:latin typeface="Palatino Linotype" panose="02040502050505030304" pitchFamily="18" charset="0"/>
              </a:defRPr>
            </a:lvl7pPr>
            <a:lvl8pPr marL="3429000" indent="-228600" eaLnBrk="0" fontAlgn="base" hangingPunct="0">
              <a:spcBef>
                <a:spcPct val="20000"/>
              </a:spcBef>
              <a:spcAft>
                <a:spcPct val="0"/>
              </a:spcAft>
              <a:buChar char="»"/>
              <a:defRPr sz="2000">
                <a:solidFill>
                  <a:schemeClr val="tx1"/>
                </a:solidFill>
                <a:latin typeface="Palatino Linotype" panose="02040502050505030304" pitchFamily="18" charset="0"/>
              </a:defRPr>
            </a:lvl8pPr>
            <a:lvl9pPr marL="3886200" indent="-228600" eaLnBrk="0" fontAlgn="base" hangingPunct="0">
              <a:spcBef>
                <a:spcPct val="20000"/>
              </a:spcBef>
              <a:spcAft>
                <a:spcPct val="0"/>
              </a:spcAft>
              <a:buChar char="»"/>
              <a:defRPr sz="2000">
                <a:solidFill>
                  <a:schemeClr val="tx1"/>
                </a:solidFill>
                <a:latin typeface="Palatino Linotype" panose="02040502050505030304" pitchFamily="18" charset="0"/>
              </a:defRPr>
            </a:lvl9pPr>
          </a:lstStyle>
          <a:p>
            <a:pPr>
              <a:spcBef>
                <a:spcPct val="0"/>
              </a:spcBef>
              <a:buFontTx/>
              <a:buNone/>
            </a:pPr>
            <a:r>
              <a:rPr lang="en-GB" altLang="en-US" sz="1800" b="1"/>
              <a:t>Bad things about anger</a:t>
            </a:r>
            <a:endParaRPr lang="en-GB" altLang="en-US" sz="1800"/>
          </a:p>
        </p:txBody>
      </p:sp>
    </p:spTree>
    <p:extLst>
      <p:ext uri="{BB962C8B-B14F-4D97-AF65-F5344CB8AC3E}">
        <p14:creationId xmlns:p14="http://schemas.microsoft.com/office/powerpoint/2010/main" val="1641724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1981200" y="704850"/>
            <a:ext cx="8229600" cy="666750"/>
          </a:xfrm>
        </p:spPr>
        <p:txBody>
          <a:bodyPr>
            <a:normAutofit fontScale="90000"/>
          </a:bodyPr>
          <a:lstStyle/>
          <a:p>
            <a:pPr>
              <a:defRPr/>
            </a:pPr>
            <a:r>
              <a:rPr lang="en-GB" altLang="en-US" sz="5400" dirty="0"/>
              <a:t>ANGER – a balanced view</a:t>
            </a:r>
            <a:endParaRPr lang="en-GB" altLang="en-US" dirty="0"/>
          </a:p>
        </p:txBody>
      </p:sp>
      <p:sp>
        <p:nvSpPr>
          <p:cNvPr id="31747" name="Content Placeholder 2"/>
          <p:cNvSpPr>
            <a:spLocks noGrp="1"/>
          </p:cNvSpPr>
          <p:nvPr>
            <p:ph idx="1"/>
          </p:nvPr>
        </p:nvSpPr>
        <p:spPr>
          <a:xfrm>
            <a:off x="1981200" y="1628776"/>
            <a:ext cx="8229600" cy="4695825"/>
          </a:xfrm>
        </p:spPr>
        <p:txBody>
          <a:bodyPr>
            <a:normAutofit fontScale="92500" lnSpcReduction="10000"/>
          </a:bodyPr>
          <a:lstStyle/>
          <a:p>
            <a:pPr>
              <a:defRPr/>
            </a:pPr>
            <a:r>
              <a:rPr lang="en-GB" altLang="en-US" dirty="0"/>
              <a:t>Potential to motivate – gets the body ready for action</a:t>
            </a:r>
          </a:p>
          <a:p>
            <a:pPr>
              <a:defRPr/>
            </a:pPr>
            <a:r>
              <a:rPr lang="en-GB" altLang="en-US" dirty="0"/>
              <a:t>Energy to work on change</a:t>
            </a:r>
          </a:p>
          <a:p>
            <a:pPr>
              <a:defRPr/>
            </a:pPr>
            <a:r>
              <a:rPr lang="en-GB" altLang="en-US" dirty="0"/>
              <a:t>But only if properly channelled </a:t>
            </a:r>
          </a:p>
          <a:p>
            <a:pPr>
              <a:defRPr/>
            </a:pPr>
            <a:r>
              <a:rPr lang="en-GB" altLang="en-US" dirty="0"/>
              <a:t>Like electricity!</a:t>
            </a:r>
          </a:p>
          <a:p>
            <a:pPr>
              <a:lnSpc>
                <a:spcPct val="90000"/>
              </a:lnSpc>
              <a:defRPr/>
            </a:pPr>
            <a:r>
              <a:rPr lang="en-GB" altLang="en-US" dirty="0"/>
              <a:t>If not channelled that action can be aggressive and destructive</a:t>
            </a:r>
          </a:p>
          <a:p>
            <a:pPr>
              <a:lnSpc>
                <a:spcPct val="90000"/>
              </a:lnSpc>
              <a:defRPr/>
            </a:pPr>
            <a:r>
              <a:rPr lang="en-GB" altLang="en-US" dirty="0"/>
              <a:t>Or, suppressed, it causes stress and builds up to an explosion</a:t>
            </a:r>
          </a:p>
          <a:p>
            <a:pPr>
              <a:defRPr/>
            </a:pPr>
            <a:r>
              <a:rPr lang="en-GB" altLang="en-US" dirty="0"/>
              <a:t>Arousal management = Choice how to deal with anger.</a:t>
            </a:r>
          </a:p>
          <a:p>
            <a:pPr>
              <a:buFont typeface="Wingdings 2" pitchFamily="18" charset="2"/>
              <a:buNone/>
              <a:defRPr/>
            </a:pPr>
            <a:r>
              <a:rPr lang="en-GB" altLang="en-US" dirty="0"/>
              <a:t/>
            </a:r>
            <a:br>
              <a:rPr lang="en-GB" altLang="en-US" dirty="0"/>
            </a:br>
            <a:endParaRPr lang="en-GB" altLang="en-US" dirty="0"/>
          </a:p>
        </p:txBody>
      </p:sp>
    </p:spTree>
    <p:extLst>
      <p:ext uri="{BB962C8B-B14F-4D97-AF65-F5344CB8AC3E}">
        <p14:creationId xmlns:p14="http://schemas.microsoft.com/office/powerpoint/2010/main" val="11683526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74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74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1747">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747">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747">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1747">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174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GB" dirty="0"/>
              <a:t>Lightening, static or current electricity?</a:t>
            </a:r>
          </a:p>
        </p:txBody>
      </p:sp>
      <p:pic>
        <p:nvPicPr>
          <p:cNvPr id="13315" name="Picture 2" descr="MC900431597[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4826" y="1484313"/>
            <a:ext cx="3960813" cy="331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3" descr="MC900304775[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9600" y="1412876"/>
            <a:ext cx="2736850"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4" descr="MC90024226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5775" y="3429000"/>
            <a:ext cx="3168650"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20952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GB" altLang="en-US" smtClean="0"/>
              <a:t>Anger and you</a:t>
            </a:r>
          </a:p>
        </p:txBody>
      </p:sp>
      <p:sp>
        <p:nvSpPr>
          <p:cNvPr id="33795" name="Content Placeholder 2"/>
          <p:cNvSpPr>
            <a:spLocks noGrp="1"/>
          </p:cNvSpPr>
          <p:nvPr>
            <p:ph idx="1"/>
          </p:nvPr>
        </p:nvSpPr>
        <p:spPr/>
        <p:txBody>
          <a:bodyPr/>
          <a:lstStyle/>
          <a:p>
            <a:r>
              <a:rPr lang="en-GB" altLang="en-US" smtClean="0"/>
              <a:t>What is your relationship with anger?</a:t>
            </a:r>
          </a:p>
          <a:p>
            <a:r>
              <a:rPr lang="en-GB" altLang="en-US" smtClean="0"/>
              <a:t>How was it in the past; what messages did you get about anger?</a:t>
            </a:r>
          </a:p>
          <a:p>
            <a:r>
              <a:rPr lang="en-GB" altLang="en-US" smtClean="0"/>
              <a:t>Today, where is anger helpful?</a:t>
            </a:r>
          </a:p>
          <a:p>
            <a:r>
              <a:rPr lang="en-GB" altLang="en-US" smtClean="0"/>
              <a:t>Where is it a problem?</a:t>
            </a:r>
          </a:p>
        </p:txBody>
      </p:sp>
    </p:spTree>
    <p:extLst>
      <p:ext uri="{BB962C8B-B14F-4D97-AF65-F5344CB8AC3E}">
        <p14:creationId xmlns:p14="http://schemas.microsoft.com/office/powerpoint/2010/main" val="10809125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79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79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79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GB" altLang="en-US" smtClean="0"/>
              <a:t>Separating anger from Violence</a:t>
            </a:r>
          </a:p>
        </p:txBody>
      </p:sp>
      <p:sp>
        <p:nvSpPr>
          <p:cNvPr id="3" name="Content Placeholder 2"/>
          <p:cNvSpPr>
            <a:spLocks noGrp="1"/>
          </p:cNvSpPr>
          <p:nvPr>
            <p:ph idx="1"/>
          </p:nvPr>
        </p:nvSpPr>
        <p:spPr>
          <a:xfrm>
            <a:off x="1847850" y="1417639"/>
            <a:ext cx="8362950" cy="4708525"/>
          </a:xfrm>
        </p:spPr>
        <p:txBody>
          <a:bodyPr/>
          <a:lstStyle/>
          <a:p>
            <a:pPr>
              <a:defRPr/>
            </a:pPr>
            <a:r>
              <a:rPr lang="en-GB" b="1" dirty="0" smtClean="0"/>
              <a:t> </a:t>
            </a:r>
            <a:r>
              <a:rPr lang="en-GB" b="1" dirty="0"/>
              <a:t>ANGER = </a:t>
            </a:r>
            <a:r>
              <a:rPr lang="en-GB" dirty="0"/>
              <a:t>a feeling: you do not choose</a:t>
            </a:r>
          </a:p>
          <a:p>
            <a:pPr marL="0" indent="0">
              <a:buNone/>
              <a:defRPr/>
            </a:pPr>
            <a:r>
              <a:rPr lang="en-GB" dirty="0"/>
              <a:t>feelings give you information about what is important to you.</a:t>
            </a:r>
          </a:p>
          <a:p>
            <a:pPr>
              <a:defRPr/>
            </a:pPr>
            <a:r>
              <a:rPr lang="en-GB" b="1" dirty="0"/>
              <a:t>AGGRESSION &amp; VIOLENCE = </a:t>
            </a:r>
            <a:r>
              <a:rPr lang="en-GB" dirty="0"/>
              <a:t>ways of acting/doing. You can choose what you do.</a:t>
            </a:r>
          </a:p>
          <a:p>
            <a:pPr>
              <a:defRPr/>
            </a:pPr>
            <a:r>
              <a:rPr lang="en-GB" dirty="0"/>
              <a:t>In this group we accept the feeling of anger as potentially useful, and look at good ways of</a:t>
            </a:r>
          </a:p>
          <a:p>
            <a:pPr marL="0" indent="0">
              <a:buNone/>
              <a:defRPr/>
            </a:pPr>
            <a:r>
              <a:rPr lang="en-GB" dirty="0"/>
              <a:t>    handling it  </a:t>
            </a:r>
          </a:p>
          <a:p>
            <a:pPr>
              <a:defRPr/>
            </a:pPr>
            <a:r>
              <a:rPr lang="en-GB" dirty="0"/>
              <a:t>We learn how you can stop it turning into aggression that causes harm to yourself and others.</a:t>
            </a:r>
          </a:p>
        </p:txBody>
      </p:sp>
    </p:spTree>
    <p:extLst>
      <p:ext uri="{BB962C8B-B14F-4D97-AF65-F5344CB8AC3E}">
        <p14:creationId xmlns:p14="http://schemas.microsoft.com/office/powerpoint/2010/main" val="9777101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GB" altLang="en-US" smtClean="0"/>
              <a:t>Overview</a:t>
            </a:r>
          </a:p>
        </p:txBody>
      </p:sp>
      <p:sp>
        <p:nvSpPr>
          <p:cNvPr id="18435" name="Content Placeholder 2"/>
          <p:cNvSpPr>
            <a:spLocks noGrp="1"/>
          </p:cNvSpPr>
          <p:nvPr>
            <p:ph idx="1"/>
          </p:nvPr>
        </p:nvSpPr>
        <p:spPr/>
        <p:txBody>
          <a:bodyPr>
            <a:normAutofit lnSpcReduction="10000"/>
          </a:bodyPr>
          <a:lstStyle/>
          <a:p>
            <a:r>
              <a:rPr lang="en-GB" altLang="en-US" sz="2400"/>
              <a:t>Introduction. Good and Bad things about Anger</a:t>
            </a:r>
          </a:p>
          <a:p>
            <a:r>
              <a:rPr lang="en-GB" altLang="en-US" sz="2400"/>
              <a:t>Threat, Stress and anger – your body’s Safety System.</a:t>
            </a:r>
          </a:p>
          <a:p>
            <a:r>
              <a:rPr lang="en-GB" altLang="en-US" sz="2400"/>
              <a:t>Early warning signs and immediate coping</a:t>
            </a:r>
          </a:p>
          <a:p>
            <a:r>
              <a:rPr lang="en-GB" altLang="en-US" sz="2400"/>
              <a:t>Choices</a:t>
            </a:r>
          </a:p>
          <a:p>
            <a:r>
              <a:rPr lang="en-GB" altLang="en-US" sz="2400"/>
              <a:t>Thinking about anger</a:t>
            </a:r>
          </a:p>
          <a:p>
            <a:r>
              <a:rPr lang="en-GB" altLang="en-US" sz="2400"/>
              <a:t>Understanding Wind Up Thinking  </a:t>
            </a:r>
          </a:p>
          <a:p>
            <a:r>
              <a:rPr lang="en-GB" altLang="en-US" sz="2400"/>
              <a:t>Challenging Wind Up Thinking  </a:t>
            </a:r>
          </a:p>
          <a:p>
            <a:r>
              <a:rPr lang="en-GB" altLang="en-US" sz="2400"/>
              <a:t> Assertiveness and the other person’s point of view</a:t>
            </a:r>
          </a:p>
          <a:p>
            <a:r>
              <a:rPr lang="en-GB" altLang="en-US" sz="2400"/>
              <a:t> Putting the Past in the Past and Your Personal Rules</a:t>
            </a:r>
          </a:p>
          <a:p>
            <a:r>
              <a:rPr lang="en-GB" altLang="en-US" sz="2400"/>
              <a:t>Using your anger positively and keeping up managing it</a:t>
            </a:r>
          </a:p>
          <a:p>
            <a:endParaRPr lang="en-US" altLang="en-US" smtClean="0"/>
          </a:p>
        </p:txBody>
      </p:sp>
    </p:spTree>
    <p:extLst>
      <p:ext uri="{BB962C8B-B14F-4D97-AF65-F5344CB8AC3E}">
        <p14:creationId xmlns:p14="http://schemas.microsoft.com/office/powerpoint/2010/main" val="12256095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1288</Words>
  <Application>Microsoft Office PowerPoint</Application>
  <PresentationFormat>Widescreen</PresentationFormat>
  <Paragraphs>130</Paragraphs>
  <Slides>13</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Calibri</vt:lpstr>
      <vt:lpstr>Calibri Light</vt:lpstr>
      <vt:lpstr>Palatino Linotype</vt:lpstr>
      <vt:lpstr>Wingdings 2</vt:lpstr>
      <vt:lpstr>Office Theme</vt:lpstr>
      <vt:lpstr>DEALING WITH ANGER &amp; FRUSTRATION IN 10 SESSIONS A GROUP PROGRAMME</vt:lpstr>
      <vt:lpstr>Introductions</vt:lpstr>
      <vt:lpstr>Group Rules</vt:lpstr>
      <vt:lpstr>Good things about anger</vt:lpstr>
      <vt:lpstr>ANGER – a balanced view</vt:lpstr>
      <vt:lpstr>Lightening, static or current electricity?</vt:lpstr>
      <vt:lpstr>Anger and you</vt:lpstr>
      <vt:lpstr>Separating anger from Violence</vt:lpstr>
      <vt:lpstr>Overview</vt:lpstr>
      <vt:lpstr>Monitoring</vt:lpstr>
      <vt:lpstr>Grounding in the present</vt:lpstr>
      <vt:lpstr>Feedback</vt:lpstr>
      <vt:lpstr>Before next time</vt:lpstr>
    </vt:vector>
  </TitlesOfParts>
  <Company>Southern Health NHS Foundation Trust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DEALING WITH ANGER &amp; FRUSTRATION IN 10 SESSIONS A GROUP PROGRAMME</dc:title>
  <dc:creator>Clarke, Isabel</dc:creator>
  <cp:lastModifiedBy>Clarke, Isabel</cp:lastModifiedBy>
  <cp:revision>2</cp:revision>
  <dcterms:created xsi:type="dcterms:W3CDTF">2021-07-13T07:32:42Z</dcterms:created>
  <dcterms:modified xsi:type="dcterms:W3CDTF">2021-07-13T07:34:19Z</dcterms:modified>
</cp:coreProperties>
</file>