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7" r:id="rId2"/>
    <p:sldId id="258" r:id="rId3"/>
    <p:sldId id="259" r:id="rId4"/>
    <p:sldId id="260" r:id="rId5"/>
    <p:sldId id="261" r:id="rId6"/>
    <p:sldId id="262" r:id="rId7"/>
    <p:sldId id="263" r:id="rId8"/>
    <p:sldId id="264" r:id="rId9"/>
    <p:sldId id="265" r:id="rId10"/>
    <p:sldId id="266"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8" d="100"/>
          <a:sy n="68" d="100"/>
        </p:scale>
        <p:origin x="90" y="1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479C6F-EA33-4BEC-ACB1-75521FEE6751}" type="datetimeFigureOut">
              <a:rPr lang="en-GB" smtClean="0"/>
              <a:t>13/07/2021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0408A2-1440-4D3C-A01A-241D1021F183}" type="slidenum">
              <a:rPr lang="en-GB" smtClean="0"/>
              <a:t>‹#›</a:t>
            </a:fld>
            <a:endParaRPr lang="en-GB"/>
          </a:p>
        </p:txBody>
      </p:sp>
    </p:spTree>
    <p:extLst>
      <p:ext uri="{BB962C8B-B14F-4D97-AF65-F5344CB8AC3E}">
        <p14:creationId xmlns:p14="http://schemas.microsoft.com/office/powerpoint/2010/main" val="12827975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433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F682694F-FB5D-43D1-9811-92B06EFA5BB6}" type="slidenum">
              <a:rPr lang="en-GB" altLang="en-US" smtClean="0"/>
              <a:pPr/>
              <a:t>1</a:t>
            </a:fld>
            <a:endParaRPr lang="en-GB" altLang="en-US" smtClean="0"/>
          </a:p>
        </p:txBody>
      </p:sp>
    </p:spTree>
    <p:extLst>
      <p:ext uri="{BB962C8B-B14F-4D97-AF65-F5344CB8AC3E}">
        <p14:creationId xmlns:p14="http://schemas.microsoft.com/office/powerpoint/2010/main" val="12787357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54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  </a:t>
            </a:r>
          </a:p>
        </p:txBody>
      </p:sp>
      <p:sp>
        <p:nvSpPr>
          <p:cNvPr id="1454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63CD5CC3-FE66-4984-89EF-2580056DD1A3}" type="slidenum">
              <a:rPr lang="en-GB" altLang="en-US" smtClean="0"/>
              <a:pPr/>
              <a:t>2</a:t>
            </a:fld>
            <a:endParaRPr lang="en-GB" altLang="en-US" smtClean="0"/>
          </a:p>
        </p:txBody>
      </p:sp>
    </p:spTree>
    <p:extLst>
      <p:ext uri="{BB962C8B-B14F-4D97-AF65-F5344CB8AC3E}">
        <p14:creationId xmlns:p14="http://schemas.microsoft.com/office/powerpoint/2010/main" val="41197011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7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smtClean="0"/>
              <a:t>First get a discussion on the statement that assertiveness is different from aggression. Then discuss the courage v cowardice point which is  challenging – get reaction and discussion. Get them to identify the advantages before naming them. </a:t>
            </a:r>
          </a:p>
        </p:txBody>
      </p:sp>
      <p:sp>
        <p:nvSpPr>
          <p:cNvPr id="1474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994C146E-565E-4596-AEAD-376B04F5FE22}" type="slidenum">
              <a:rPr lang="en-GB" altLang="en-US" smtClean="0"/>
              <a:pPr/>
              <a:t>3</a:t>
            </a:fld>
            <a:endParaRPr lang="en-GB" altLang="en-US" smtClean="0"/>
          </a:p>
        </p:txBody>
      </p:sp>
    </p:spTree>
    <p:extLst>
      <p:ext uri="{BB962C8B-B14F-4D97-AF65-F5344CB8AC3E}">
        <p14:creationId xmlns:p14="http://schemas.microsoft.com/office/powerpoint/2010/main" val="739455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smtClean="0"/>
              <a:t>Discussion – particularly of manipulation. Plotting revenge is a good example of this that brings in both the issues of manipulation and ruminatively hanging onto wind up thinking which will defeat the whole object of the course. This can lead to lively discussion – acknowledge the attractiveness but stick to the point.</a:t>
            </a:r>
          </a:p>
        </p:txBody>
      </p:sp>
      <p:sp>
        <p:nvSpPr>
          <p:cNvPr id="150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0EA8A5E2-7AD9-453C-A4F9-FE6B2F35502A}" type="slidenum">
              <a:rPr lang="en-GB" altLang="en-US" smtClean="0"/>
              <a:pPr/>
              <a:t>5</a:t>
            </a:fld>
            <a:endParaRPr lang="en-GB" altLang="en-US" smtClean="0"/>
          </a:p>
        </p:txBody>
      </p:sp>
    </p:spTree>
    <p:extLst>
      <p:ext uri="{BB962C8B-B14F-4D97-AF65-F5344CB8AC3E}">
        <p14:creationId xmlns:p14="http://schemas.microsoft.com/office/powerpoint/2010/main" val="1759564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2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smtClean="0"/>
              <a:t>This can be done with a demonstration by the two facilitators (there is a suggested scenario in the materials, but you can choose your own). Get it wrong to start with, but get the group to tell you how to do it. For instance, allow the other person to draw you into an argument – the group needs to instruct you to practice the ‘broken record’. Rising anger – group advises breathing or take a pause.</a:t>
            </a:r>
          </a:p>
        </p:txBody>
      </p:sp>
      <p:sp>
        <p:nvSpPr>
          <p:cNvPr id="152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BD6A4B95-401F-4517-969D-7769D88210E5}" type="slidenum">
              <a:rPr lang="en-GB" altLang="en-US" smtClean="0"/>
              <a:pPr/>
              <a:t>6</a:t>
            </a:fld>
            <a:endParaRPr lang="en-GB" altLang="en-US" smtClean="0"/>
          </a:p>
        </p:txBody>
      </p:sp>
    </p:spTree>
    <p:extLst>
      <p:ext uri="{BB962C8B-B14F-4D97-AF65-F5344CB8AC3E}">
        <p14:creationId xmlns:p14="http://schemas.microsoft.com/office/powerpoint/2010/main" val="24279518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4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smtClean="0"/>
              <a:t>Either let the group discuss this in pairs or breakout rooms, or, depending on time, hold a whole group discussion. Often there will be anger with partners or family members, or particular work colleagues. Other people might notice the same pattern occurring with different people.</a:t>
            </a:r>
          </a:p>
        </p:txBody>
      </p:sp>
      <p:sp>
        <p:nvSpPr>
          <p:cNvPr id="154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1DB2BB97-ED1F-411E-AE50-DB0DF8A58813}" type="slidenum">
              <a:rPr lang="en-GB" altLang="en-US" smtClean="0"/>
              <a:pPr/>
              <a:t>7</a:t>
            </a:fld>
            <a:endParaRPr lang="en-GB" altLang="en-US" smtClean="0"/>
          </a:p>
        </p:txBody>
      </p:sp>
    </p:spTree>
    <p:extLst>
      <p:ext uri="{BB962C8B-B14F-4D97-AF65-F5344CB8AC3E}">
        <p14:creationId xmlns:p14="http://schemas.microsoft.com/office/powerpoint/2010/main" val="32447735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6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smtClean="0"/>
              <a:t>Discussion on this with examples. Soap opera metaphor – ‘There they go again’ audience laughs. Quietly think about it like that, but stay calm.</a:t>
            </a:r>
          </a:p>
        </p:txBody>
      </p:sp>
      <p:sp>
        <p:nvSpPr>
          <p:cNvPr id="156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32FD1FD9-65DA-49DE-AA1F-ABCDE1D07B28}" type="slidenum">
              <a:rPr lang="en-GB" altLang="en-US" smtClean="0"/>
              <a:pPr/>
              <a:t>8</a:t>
            </a:fld>
            <a:endParaRPr lang="en-GB" altLang="en-US" smtClean="0"/>
          </a:p>
        </p:txBody>
      </p:sp>
    </p:spTree>
    <p:extLst>
      <p:ext uri="{BB962C8B-B14F-4D97-AF65-F5344CB8AC3E}">
        <p14:creationId xmlns:p14="http://schemas.microsoft.com/office/powerpoint/2010/main" val="15223369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smtClean="0"/>
              <a:t>This is a challenging point. Get people discussing and applying it to their own situation.</a:t>
            </a:r>
          </a:p>
        </p:txBody>
      </p:sp>
      <p:sp>
        <p:nvSpPr>
          <p:cNvPr id="158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3E34071C-D3D6-4EE9-BD0D-BCA3486F9573}" type="slidenum">
              <a:rPr lang="en-GB" altLang="en-US" smtClean="0"/>
              <a:pPr/>
              <a:t>9</a:t>
            </a:fld>
            <a:endParaRPr lang="en-GB" altLang="en-US" smtClean="0"/>
          </a:p>
        </p:txBody>
      </p:sp>
    </p:spTree>
    <p:extLst>
      <p:ext uri="{BB962C8B-B14F-4D97-AF65-F5344CB8AC3E}">
        <p14:creationId xmlns:p14="http://schemas.microsoft.com/office/powerpoint/2010/main" val="28416477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0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smtClean="0"/>
              <a:t>Go round and ask this last question of the group – they could have become quite close. Could be something they need to start to accustom themselves to</a:t>
            </a:r>
          </a:p>
        </p:txBody>
      </p:sp>
      <p:sp>
        <p:nvSpPr>
          <p:cNvPr id="160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347201BD-FAAE-41DB-8ACA-25C99F6A3805}" type="slidenum">
              <a:rPr lang="en-GB" altLang="en-US" smtClean="0"/>
              <a:pPr/>
              <a:t>10</a:t>
            </a:fld>
            <a:endParaRPr lang="en-GB" altLang="en-US" smtClean="0"/>
          </a:p>
        </p:txBody>
      </p:sp>
    </p:spTree>
    <p:extLst>
      <p:ext uri="{BB962C8B-B14F-4D97-AF65-F5344CB8AC3E}">
        <p14:creationId xmlns:p14="http://schemas.microsoft.com/office/powerpoint/2010/main" val="22931719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62F3E0F3-F4DF-4091-AF55-4AC12C47C3CC}"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7C7777A-2463-4CAA-89BC-DF1C64841AD6}" type="slidenum">
              <a:rPr lang="en-GB" smtClean="0"/>
              <a:t>‹#›</a:t>
            </a:fld>
            <a:endParaRPr lang="en-GB"/>
          </a:p>
        </p:txBody>
      </p:sp>
    </p:spTree>
    <p:extLst>
      <p:ext uri="{BB962C8B-B14F-4D97-AF65-F5344CB8AC3E}">
        <p14:creationId xmlns:p14="http://schemas.microsoft.com/office/powerpoint/2010/main" val="39213905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2F3E0F3-F4DF-4091-AF55-4AC12C47C3CC}"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7C7777A-2463-4CAA-89BC-DF1C64841AD6}" type="slidenum">
              <a:rPr lang="en-GB" smtClean="0"/>
              <a:t>‹#›</a:t>
            </a:fld>
            <a:endParaRPr lang="en-GB"/>
          </a:p>
        </p:txBody>
      </p:sp>
    </p:spTree>
    <p:extLst>
      <p:ext uri="{BB962C8B-B14F-4D97-AF65-F5344CB8AC3E}">
        <p14:creationId xmlns:p14="http://schemas.microsoft.com/office/powerpoint/2010/main" val="3083301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2F3E0F3-F4DF-4091-AF55-4AC12C47C3CC}"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7C7777A-2463-4CAA-89BC-DF1C64841AD6}" type="slidenum">
              <a:rPr lang="en-GB" smtClean="0"/>
              <a:t>‹#›</a:t>
            </a:fld>
            <a:endParaRPr lang="en-GB"/>
          </a:p>
        </p:txBody>
      </p:sp>
    </p:spTree>
    <p:extLst>
      <p:ext uri="{BB962C8B-B14F-4D97-AF65-F5344CB8AC3E}">
        <p14:creationId xmlns:p14="http://schemas.microsoft.com/office/powerpoint/2010/main" val="20792472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2F3E0F3-F4DF-4091-AF55-4AC12C47C3CC}"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7C7777A-2463-4CAA-89BC-DF1C64841AD6}" type="slidenum">
              <a:rPr lang="en-GB" smtClean="0"/>
              <a:t>‹#›</a:t>
            </a:fld>
            <a:endParaRPr lang="en-GB"/>
          </a:p>
        </p:txBody>
      </p:sp>
    </p:spTree>
    <p:extLst>
      <p:ext uri="{BB962C8B-B14F-4D97-AF65-F5344CB8AC3E}">
        <p14:creationId xmlns:p14="http://schemas.microsoft.com/office/powerpoint/2010/main" val="22015899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2F3E0F3-F4DF-4091-AF55-4AC12C47C3CC}"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7C7777A-2463-4CAA-89BC-DF1C64841AD6}" type="slidenum">
              <a:rPr lang="en-GB" smtClean="0"/>
              <a:t>‹#›</a:t>
            </a:fld>
            <a:endParaRPr lang="en-GB"/>
          </a:p>
        </p:txBody>
      </p:sp>
    </p:spTree>
    <p:extLst>
      <p:ext uri="{BB962C8B-B14F-4D97-AF65-F5344CB8AC3E}">
        <p14:creationId xmlns:p14="http://schemas.microsoft.com/office/powerpoint/2010/main" val="6930493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62F3E0F3-F4DF-4091-AF55-4AC12C47C3CC}" type="datetimeFigureOut">
              <a:rPr lang="en-GB" smtClean="0"/>
              <a:t>13/07/2021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7C7777A-2463-4CAA-89BC-DF1C64841AD6}" type="slidenum">
              <a:rPr lang="en-GB" smtClean="0"/>
              <a:t>‹#›</a:t>
            </a:fld>
            <a:endParaRPr lang="en-GB"/>
          </a:p>
        </p:txBody>
      </p:sp>
    </p:spTree>
    <p:extLst>
      <p:ext uri="{BB962C8B-B14F-4D97-AF65-F5344CB8AC3E}">
        <p14:creationId xmlns:p14="http://schemas.microsoft.com/office/powerpoint/2010/main" val="198813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2F3E0F3-F4DF-4091-AF55-4AC12C47C3CC}" type="datetimeFigureOut">
              <a:rPr lang="en-GB" smtClean="0"/>
              <a:t>13/07/2021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7C7777A-2463-4CAA-89BC-DF1C64841AD6}" type="slidenum">
              <a:rPr lang="en-GB" smtClean="0"/>
              <a:t>‹#›</a:t>
            </a:fld>
            <a:endParaRPr lang="en-GB"/>
          </a:p>
        </p:txBody>
      </p:sp>
    </p:spTree>
    <p:extLst>
      <p:ext uri="{BB962C8B-B14F-4D97-AF65-F5344CB8AC3E}">
        <p14:creationId xmlns:p14="http://schemas.microsoft.com/office/powerpoint/2010/main" val="41580042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62F3E0F3-F4DF-4091-AF55-4AC12C47C3CC}" type="datetimeFigureOut">
              <a:rPr lang="en-GB" smtClean="0"/>
              <a:t>13/07/2021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7C7777A-2463-4CAA-89BC-DF1C64841AD6}" type="slidenum">
              <a:rPr lang="en-GB" smtClean="0"/>
              <a:t>‹#›</a:t>
            </a:fld>
            <a:endParaRPr lang="en-GB"/>
          </a:p>
        </p:txBody>
      </p:sp>
    </p:spTree>
    <p:extLst>
      <p:ext uri="{BB962C8B-B14F-4D97-AF65-F5344CB8AC3E}">
        <p14:creationId xmlns:p14="http://schemas.microsoft.com/office/powerpoint/2010/main" val="1121116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2F3E0F3-F4DF-4091-AF55-4AC12C47C3CC}" type="datetimeFigureOut">
              <a:rPr lang="en-GB" smtClean="0"/>
              <a:t>13/07/2021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7C7777A-2463-4CAA-89BC-DF1C64841AD6}" type="slidenum">
              <a:rPr lang="en-GB" smtClean="0"/>
              <a:t>‹#›</a:t>
            </a:fld>
            <a:endParaRPr lang="en-GB"/>
          </a:p>
        </p:txBody>
      </p:sp>
    </p:spTree>
    <p:extLst>
      <p:ext uri="{BB962C8B-B14F-4D97-AF65-F5344CB8AC3E}">
        <p14:creationId xmlns:p14="http://schemas.microsoft.com/office/powerpoint/2010/main" val="15498364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2F3E0F3-F4DF-4091-AF55-4AC12C47C3CC}" type="datetimeFigureOut">
              <a:rPr lang="en-GB" smtClean="0"/>
              <a:t>13/07/2021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7C7777A-2463-4CAA-89BC-DF1C64841AD6}" type="slidenum">
              <a:rPr lang="en-GB" smtClean="0"/>
              <a:t>‹#›</a:t>
            </a:fld>
            <a:endParaRPr lang="en-GB"/>
          </a:p>
        </p:txBody>
      </p:sp>
    </p:spTree>
    <p:extLst>
      <p:ext uri="{BB962C8B-B14F-4D97-AF65-F5344CB8AC3E}">
        <p14:creationId xmlns:p14="http://schemas.microsoft.com/office/powerpoint/2010/main" val="21226444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2F3E0F3-F4DF-4091-AF55-4AC12C47C3CC}" type="datetimeFigureOut">
              <a:rPr lang="en-GB" smtClean="0"/>
              <a:t>13/07/2021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7C7777A-2463-4CAA-89BC-DF1C64841AD6}" type="slidenum">
              <a:rPr lang="en-GB" smtClean="0"/>
              <a:t>‹#›</a:t>
            </a:fld>
            <a:endParaRPr lang="en-GB"/>
          </a:p>
        </p:txBody>
      </p:sp>
    </p:spTree>
    <p:extLst>
      <p:ext uri="{BB962C8B-B14F-4D97-AF65-F5344CB8AC3E}">
        <p14:creationId xmlns:p14="http://schemas.microsoft.com/office/powerpoint/2010/main" val="25625602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92D050"/>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F3E0F3-F4DF-4091-AF55-4AC12C47C3CC}" type="datetimeFigureOut">
              <a:rPr lang="en-GB" smtClean="0"/>
              <a:t>13/07/2021</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C7777A-2463-4CAA-89BC-DF1C64841AD6}" type="slidenum">
              <a:rPr lang="en-GB" smtClean="0"/>
              <a:t>‹#›</a:t>
            </a:fld>
            <a:endParaRPr lang="en-GB"/>
          </a:p>
        </p:txBody>
      </p:sp>
    </p:spTree>
    <p:extLst>
      <p:ext uri="{BB962C8B-B14F-4D97-AF65-F5344CB8AC3E}">
        <p14:creationId xmlns:p14="http://schemas.microsoft.com/office/powerpoint/2010/main" val="28058703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defRPr/>
            </a:pPr>
            <a:r>
              <a:rPr lang="en-GB" sz="4000" b="1" dirty="0">
                <a:solidFill>
                  <a:schemeClr val="accent6">
                    <a:lumMod val="75000"/>
                  </a:schemeClr>
                </a:solidFill>
              </a:rPr>
              <a:t>DEALING WITH ANGER &amp; FRUSTRATION </a:t>
            </a:r>
            <a:br>
              <a:rPr lang="en-GB" sz="4000" b="1" dirty="0">
                <a:solidFill>
                  <a:schemeClr val="accent6">
                    <a:lumMod val="75000"/>
                  </a:schemeClr>
                </a:solidFill>
              </a:rPr>
            </a:br>
            <a:r>
              <a:rPr lang="en-GB" sz="4000" b="1" dirty="0">
                <a:solidFill>
                  <a:schemeClr val="accent6">
                    <a:lumMod val="75000"/>
                  </a:schemeClr>
                </a:solidFill>
              </a:rPr>
              <a:t>A GROUP PROGRAMME</a:t>
            </a:r>
            <a:endParaRPr lang="en-GB" sz="4000" dirty="0">
              <a:solidFill>
                <a:schemeClr val="accent6">
                  <a:lumMod val="75000"/>
                </a:schemeClr>
              </a:solidFill>
            </a:endParaRPr>
          </a:p>
        </p:txBody>
      </p:sp>
      <p:sp>
        <p:nvSpPr>
          <p:cNvPr id="142339" name="Subtitle 4"/>
          <p:cNvSpPr>
            <a:spLocks noGrp="1"/>
          </p:cNvSpPr>
          <p:nvPr>
            <p:ph type="subTitle" idx="1"/>
          </p:nvPr>
        </p:nvSpPr>
        <p:spPr/>
        <p:txBody>
          <a:bodyPr/>
          <a:lstStyle/>
          <a:p>
            <a:r>
              <a:rPr lang="en-GB" altLang="en-US" smtClean="0"/>
              <a:t>Session 8</a:t>
            </a:r>
          </a:p>
          <a:p>
            <a:r>
              <a:rPr lang="en-GB" altLang="en-US" smtClean="0"/>
              <a:t> Assertiveness and the other person’s point of view</a:t>
            </a:r>
          </a:p>
          <a:p>
            <a:r>
              <a:rPr lang="en-GB" altLang="en-US" smtClean="0"/>
              <a:t> </a:t>
            </a:r>
          </a:p>
          <a:p>
            <a:endParaRPr lang="en-GB" altLang="en-US" smtClean="0"/>
          </a:p>
        </p:txBody>
      </p:sp>
    </p:spTree>
    <p:extLst>
      <p:ext uri="{BB962C8B-B14F-4D97-AF65-F5344CB8AC3E}">
        <p14:creationId xmlns:p14="http://schemas.microsoft.com/office/powerpoint/2010/main" val="21654983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Title 1"/>
          <p:cNvSpPr>
            <a:spLocks noGrp="1"/>
          </p:cNvSpPr>
          <p:nvPr>
            <p:ph type="title"/>
          </p:nvPr>
        </p:nvSpPr>
        <p:spPr/>
        <p:txBody>
          <a:bodyPr/>
          <a:lstStyle/>
          <a:p>
            <a:r>
              <a:rPr lang="en-GB" altLang="en-US" smtClean="0"/>
              <a:t>Before Next Time</a:t>
            </a:r>
          </a:p>
        </p:txBody>
      </p:sp>
      <p:sp>
        <p:nvSpPr>
          <p:cNvPr id="113667" name="Content Placeholder 2"/>
          <p:cNvSpPr>
            <a:spLocks noGrp="1"/>
          </p:cNvSpPr>
          <p:nvPr>
            <p:ph idx="1"/>
          </p:nvPr>
        </p:nvSpPr>
        <p:spPr/>
        <p:txBody>
          <a:bodyPr/>
          <a:lstStyle/>
          <a:p>
            <a:pPr>
              <a:defRPr/>
            </a:pPr>
            <a:r>
              <a:rPr lang="en-GB" altLang="en-US" dirty="0" smtClean="0"/>
              <a:t>Continue monitoring anger situations with attention to interactions with others.  </a:t>
            </a:r>
          </a:p>
          <a:p>
            <a:pPr>
              <a:defRPr/>
            </a:pPr>
            <a:r>
              <a:rPr lang="en-GB" altLang="en-US" dirty="0" smtClean="0"/>
              <a:t> Look out for opportunities to practice effective assertiveness. Get into Wise Mind first.</a:t>
            </a:r>
          </a:p>
          <a:p>
            <a:pPr>
              <a:defRPr/>
            </a:pPr>
            <a:r>
              <a:rPr lang="en-GB" altLang="en-US" dirty="0" smtClean="0"/>
              <a:t>Notice what effect you are having on others. Put yourself into their shoes.</a:t>
            </a:r>
          </a:p>
          <a:p>
            <a:pPr marL="0" indent="0">
              <a:buNone/>
              <a:defRPr/>
            </a:pPr>
            <a:r>
              <a:rPr lang="en-GB" altLang="en-US" dirty="0" smtClean="0"/>
              <a:t>How do you feel about the approaching end of the course?</a:t>
            </a:r>
          </a:p>
          <a:p>
            <a:pPr marL="0" indent="0">
              <a:buNone/>
              <a:defRPr/>
            </a:pPr>
            <a:endParaRPr lang="en-GB" altLang="en-US" dirty="0" smtClean="0"/>
          </a:p>
        </p:txBody>
      </p:sp>
    </p:spTree>
    <p:extLst>
      <p:ext uri="{BB962C8B-B14F-4D97-AF65-F5344CB8AC3E}">
        <p14:creationId xmlns:p14="http://schemas.microsoft.com/office/powerpoint/2010/main" val="21555736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Title 1"/>
          <p:cNvSpPr>
            <a:spLocks noGrp="1"/>
          </p:cNvSpPr>
          <p:nvPr>
            <p:ph type="title"/>
          </p:nvPr>
        </p:nvSpPr>
        <p:spPr/>
        <p:txBody>
          <a:bodyPr/>
          <a:lstStyle/>
          <a:p>
            <a:r>
              <a:rPr lang="en-GB" altLang="en-US" smtClean="0"/>
              <a:t>Feedback from monitoring</a:t>
            </a:r>
          </a:p>
        </p:txBody>
      </p:sp>
      <p:sp>
        <p:nvSpPr>
          <p:cNvPr id="144387" name="Content Placeholder 2"/>
          <p:cNvSpPr>
            <a:spLocks noGrp="1"/>
          </p:cNvSpPr>
          <p:nvPr>
            <p:ph idx="1"/>
          </p:nvPr>
        </p:nvSpPr>
        <p:spPr>
          <a:xfrm>
            <a:off x="1847850" y="1773238"/>
            <a:ext cx="8229600" cy="4525962"/>
          </a:xfrm>
        </p:spPr>
        <p:txBody>
          <a:bodyPr/>
          <a:lstStyle/>
          <a:p>
            <a:r>
              <a:rPr lang="en-GB" altLang="en-US" smtClean="0"/>
              <a:t> Examples of anger situations over the week?</a:t>
            </a:r>
          </a:p>
          <a:p>
            <a:r>
              <a:rPr lang="en-GB" altLang="en-US" smtClean="0"/>
              <a:t> The thoughts. Examples of Wind Up Thinking and Challenges</a:t>
            </a:r>
          </a:p>
          <a:p>
            <a:r>
              <a:rPr lang="en-GB" altLang="en-US" smtClean="0"/>
              <a:t> How did people get on with discharging remaining anger?</a:t>
            </a:r>
          </a:p>
        </p:txBody>
      </p:sp>
    </p:spTree>
    <p:extLst>
      <p:ext uri="{BB962C8B-B14F-4D97-AF65-F5344CB8AC3E}">
        <p14:creationId xmlns:p14="http://schemas.microsoft.com/office/powerpoint/2010/main" val="42686484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Title 1"/>
          <p:cNvSpPr>
            <a:spLocks noGrp="1"/>
          </p:cNvSpPr>
          <p:nvPr>
            <p:ph type="title"/>
          </p:nvPr>
        </p:nvSpPr>
        <p:spPr/>
        <p:txBody>
          <a:bodyPr/>
          <a:lstStyle/>
          <a:p>
            <a:r>
              <a:rPr lang="en-GB" altLang="en-US" smtClean="0"/>
              <a:t>Introducing Assertiveness</a:t>
            </a:r>
          </a:p>
        </p:txBody>
      </p:sp>
      <p:sp>
        <p:nvSpPr>
          <p:cNvPr id="146435" name="Content Placeholder 2"/>
          <p:cNvSpPr>
            <a:spLocks noGrp="1"/>
          </p:cNvSpPr>
          <p:nvPr>
            <p:ph idx="1"/>
          </p:nvPr>
        </p:nvSpPr>
        <p:spPr/>
        <p:txBody>
          <a:bodyPr/>
          <a:lstStyle/>
          <a:p>
            <a:r>
              <a:rPr lang="en-GB" altLang="en-US" sz="2400"/>
              <a:t>Where the situation does need dealing with (and thinking differently won’t change that) it probably needs calm, effective assertiveness.</a:t>
            </a:r>
          </a:p>
          <a:p>
            <a:r>
              <a:rPr lang="en-GB" altLang="en-US" sz="2400"/>
              <a:t>Assertiveness is quite different from aggression</a:t>
            </a:r>
          </a:p>
          <a:p>
            <a:r>
              <a:rPr lang="en-GB" altLang="en-US" sz="2400"/>
              <a:t>Assertiveness takes courage and control. Allowing your anger to take over and do the work of getting what you want could be seen as a cowardly way out.</a:t>
            </a:r>
          </a:p>
          <a:p>
            <a:r>
              <a:rPr lang="en-GB" altLang="en-US" sz="2400"/>
              <a:t>However, there could be advantages – what are they?</a:t>
            </a:r>
          </a:p>
          <a:p>
            <a:r>
              <a:rPr lang="en-GB" altLang="en-US" sz="2400"/>
              <a:t>Better relations with people</a:t>
            </a:r>
          </a:p>
          <a:p>
            <a:r>
              <a:rPr lang="en-GB" altLang="en-US" sz="2400"/>
              <a:t>Maintain your self respect</a:t>
            </a:r>
          </a:p>
          <a:p>
            <a:r>
              <a:rPr lang="en-GB" altLang="en-US" sz="2400"/>
              <a:t>Might get what you want (but no guarantee).</a:t>
            </a:r>
          </a:p>
          <a:p>
            <a:endParaRPr lang="en-GB" altLang="en-US" sz="2400"/>
          </a:p>
        </p:txBody>
      </p:sp>
    </p:spTree>
    <p:extLst>
      <p:ext uri="{BB962C8B-B14F-4D97-AF65-F5344CB8AC3E}">
        <p14:creationId xmlns:p14="http://schemas.microsoft.com/office/powerpoint/2010/main" val="25075830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Title 1"/>
          <p:cNvSpPr>
            <a:spLocks noGrp="1"/>
          </p:cNvSpPr>
          <p:nvPr>
            <p:ph type="title"/>
          </p:nvPr>
        </p:nvSpPr>
        <p:spPr/>
        <p:txBody>
          <a:bodyPr/>
          <a:lstStyle/>
          <a:p>
            <a:r>
              <a:rPr lang="en-GB" altLang="en-US" smtClean="0"/>
              <a:t>Dos of Assertiveness</a:t>
            </a:r>
          </a:p>
        </p:txBody>
      </p:sp>
      <p:sp>
        <p:nvSpPr>
          <p:cNvPr id="148483" name="Content Placeholder 2"/>
          <p:cNvSpPr>
            <a:spLocks noGrp="1"/>
          </p:cNvSpPr>
          <p:nvPr>
            <p:ph idx="1"/>
          </p:nvPr>
        </p:nvSpPr>
        <p:spPr/>
        <p:txBody>
          <a:bodyPr/>
          <a:lstStyle/>
          <a:p>
            <a:r>
              <a:rPr lang="en-GB" altLang="en-US"/>
              <a:t>Do get into and stay in Wise Mind – leave the situation if breathing etc not working and you feel anger rising</a:t>
            </a:r>
          </a:p>
          <a:p>
            <a:r>
              <a:rPr lang="en-GB" altLang="en-US"/>
              <a:t>Do be straight – put your argument simply</a:t>
            </a:r>
          </a:p>
          <a:p>
            <a:r>
              <a:rPr lang="en-GB" altLang="en-US"/>
              <a:t>Listen to the other person’s response</a:t>
            </a:r>
          </a:p>
          <a:p>
            <a:r>
              <a:rPr lang="en-GB" altLang="en-US"/>
              <a:t>Show that you understand where they are coming from </a:t>
            </a:r>
          </a:p>
          <a:p>
            <a:r>
              <a:rPr lang="en-GB" altLang="en-US"/>
              <a:t>Stick to your point – keep repeating it calmly without getting drawn into argument</a:t>
            </a:r>
          </a:p>
        </p:txBody>
      </p:sp>
    </p:spTree>
    <p:extLst>
      <p:ext uri="{BB962C8B-B14F-4D97-AF65-F5344CB8AC3E}">
        <p14:creationId xmlns:p14="http://schemas.microsoft.com/office/powerpoint/2010/main" val="8763629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Title 1"/>
          <p:cNvSpPr>
            <a:spLocks noGrp="1"/>
          </p:cNvSpPr>
          <p:nvPr>
            <p:ph type="title"/>
          </p:nvPr>
        </p:nvSpPr>
        <p:spPr/>
        <p:txBody>
          <a:bodyPr/>
          <a:lstStyle/>
          <a:p>
            <a:r>
              <a:rPr lang="en-GB" altLang="en-US" smtClean="0"/>
              <a:t>Don’ts of Assertiveness</a:t>
            </a:r>
          </a:p>
        </p:txBody>
      </p:sp>
      <p:sp>
        <p:nvSpPr>
          <p:cNvPr id="149507" name="Content Placeholder 2"/>
          <p:cNvSpPr>
            <a:spLocks noGrp="1"/>
          </p:cNvSpPr>
          <p:nvPr>
            <p:ph idx="1"/>
          </p:nvPr>
        </p:nvSpPr>
        <p:spPr/>
        <p:txBody>
          <a:bodyPr/>
          <a:lstStyle/>
          <a:p>
            <a:r>
              <a:rPr lang="en-GB" altLang="en-US" smtClean="0"/>
              <a:t>Obviously, do not allow your anger to rise or your body will take over – don’t be aggressive</a:t>
            </a:r>
          </a:p>
          <a:p>
            <a:r>
              <a:rPr lang="en-GB" altLang="en-US" smtClean="0"/>
              <a:t>Don’t be passively obstructive without stating what you want</a:t>
            </a:r>
          </a:p>
          <a:p>
            <a:r>
              <a:rPr lang="en-GB" altLang="en-US" smtClean="0"/>
              <a:t>Don’t be manipulative – trying to get your way in devious ways. Examples?</a:t>
            </a:r>
          </a:p>
        </p:txBody>
      </p:sp>
    </p:spTree>
    <p:extLst>
      <p:ext uri="{BB962C8B-B14F-4D97-AF65-F5344CB8AC3E}">
        <p14:creationId xmlns:p14="http://schemas.microsoft.com/office/powerpoint/2010/main" val="42822188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Title 1"/>
          <p:cNvSpPr>
            <a:spLocks noGrp="1"/>
          </p:cNvSpPr>
          <p:nvPr>
            <p:ph type="title"/>
          </p:nvPr>
        </p:nvSpPr>
        <p:spPr/>
        <p:txBody>
          <a:bodyPr/>
          <a:lstStyle/>
          <a:p>
            <a:r>
              <a:rPr lang="en-GB" altLang="en-US" smtClean="0"/>
              <a:t>Role Play</a:t>
            </a:r>
          </a:p>
        </p:txBody>
      </p:sp>
      <p:sp>
        <p:nvSpPr>
          <p:cNvPr id="151555" name="Content Placeholder 2"/>
          <p:cNvSpPr>
            <a:spLocks noGrp="1"/>
          </p:cNvSpPr>
          <p:nvPr>
            <p:ph idx="1"/>
          </p:nvPr>
        </p:nvSpPr>
        <p:spPr/>
        <p:txBody>
          <a:bodyPr/>
          <a:lstStyle/>
          <a:p>
            <a:r>
              <a:rPr lang="en-GB" altLang="en-US" smtClean="0"/>
              <a:t>Choose a situation</a:t>
            </a:r>
          </a:p>
          <a:p>
            <a:r>
              <a:rPr lang="en-GB" altLang="en-US" smtClean="0"/>
              <a:t>Try out your assertiveness skills</a:t>
            </a:r>
          </a:p>
        </p:txBody>
      </p:sp>
    </p:spTree>
    <p:extLst>
      <p:ext uri="{BB962C8B-B14F-4D97-AF65-F5344CB8AC3E}">
        <p14:creationId xmlns:p14="http://schemas.microsoft.com/office/powerpoint/2010/main" val="29346289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Title 1"/>
          <p:cNvSpPr>
            <a:spLocks noGrp="1"/>
          </p:cNvSpPr>
          <p:nvPr>
            <p:ph type="title"/>
          </p:nvPr>
        </p:nvSpPr>
        <p:spPr/>
        <p:txBody>
          <a:bodyPr/>
          <a:lstStyle/>
          <a:p>
            <a:r>
              <a:rPr lang="en-GB" altLang="en-US" sz="3200"/>
              <a:t> Dealing with other people</a:t>
            </a:r>
          </a:p>
        </p:txBody>
      </p:sp>
      <p:sp>
        <p:nvSpPr>
          <p:cNvPr id="153603" name="Content Placeholder 2"/>
          <p:cNvSpPr>
            <a:spLocks noGrp="1"/>
          </p:cNvSpPr>
          <p:nvPr>
            <p:ph idx="1"/>
          </p:nvPr>
        </p:nvSpPr>
        <p:spPr/>
        <p:txBody>
          <a:bodyPr/>
          <a:lstStyle/>
          <a:p>
            <a:r>
              <a:rPr lang="en-GB" altLang="en-US" sz="2400"/>
              <a:t>However well you follow the guidance, there is no guarantee assertiveness will get you what you want</a:t>
            </a:r>
          </a:p>
          <a:p>
            <a:r>
              <a:rPr lang="en-GB" altLang="en-US" sz="2400"/>
              <a:t>You are dealing with another human being – always unpredictable. Remember, they have an Emotion Mind too!</a:t>
            </a:r>
          </a:p>
          <a:p>
            <a:r>
              <a:rPr lang="en-GB" altLang="en-US" sz="2400"/>
              <a:t>Go back to your anger incidents over the last few weeks. Do they tend to involve you and the same person?</a:t>
            </a:r>
          </a:p>
          <a:p>
            <a:r>
              <a:rPr lang="en-GB" altLang="en-US" sz="2400"/>
              <a:t>Does the same thing go wrong each time? What happens?</a:t>
            </a:r>
          </a:p>
        </p:txBody>
      </p:sp>
    </p:spTree>
    <p:extLst>
      <p:ext uri="{BB962C8B-B14F-4D97-AF65-F5344CB8AC3E}">
        <p14:creationId xmlns:p14="http://schemas.microsoft.com/office/powerpoint/2010/main" val="865917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Title 1"/>
          <p:cNvSpPr>
            <a:spLocks noGrp="1"/>
          </p:cNvSpPr>
          <p:nvPr>
            <p:ph type="title"/>
          </p:nvPr>
        </p:nvSpPr>
        <p:spPr/>
        <p:txBody>
          <a:bodyPr/>
          <a:lstStyle/>
          <a:p>
            <a:r>
              <a:rPr lang="en-GB" altLang="en-US" sz="3200"/>
              <a:t> Other people are different</a:t>
            </a:r>
          </a:p>
        </p:txBody>
      </p:sp>
      <p:sp>
        <p:nvSpPr>
          <p:cNvPr id="155651" name="Content Placeholder 2"/>
          <p:cNvSpPr>
            <a:spLocks noGrp="1"/>
          </p:cNvSpPr>
          <p:nvPr>
            <p:ph idx="1"/>
          </p:nvPr>
        </p:nvSpPr>
        <p:spPr/>
        <p:txBody>
          <a:bodyPr/>
          <a:lstStyle/>
          <a:p>
            <a:r>
              <a:rPr lang="en-GB" altLang="en-US"/>
              <a:t>With assertiveness, it is important to let the other person have their say – even if you are not intending to give in.</a:t>
            </a:r>
          </a:p>
          <a:p>
            <a:r>
              <a:rPr lang="en-GB" altLang="en-US"/>
              <a:t>In close relationships that have been the same for a long time, you might never be able to change that person’s reactions – however much you might think they are out of order.</a:t>
            </a:r>
          </a:p>
          <a:p>
            <a:r>
              <a:rPr lang="en-GB" altLang="en-US"/>
              <a:t>So it is a waste of energy to get angry – not a situation you can change</a:t>
            </a:r>
          </a:p>
          <a:p>
            <a:r>
              <a:rPr lang="en-GB" altLang="en-US"/>
              <a:t>Come into Wise Mind and let it go!</a:t>
            </a:r>
          </a:p>
        </p:txBody>
      </p:sp>
    </p:spTree>
    <p:extLst>
      <p:ext uri="{BB962C8B-B14F-4D97-AF65-F5344CB8AC3E}">
        <p14:creationId xmlns:p14="http://schemas.microsoft.com/office/powerpoint/2010/main" val="13839397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Title 1"/>
          <p:cNvSpPr>
            <a:spLocks noGrp="1"/>
          </p:cNvSpPr>
          <p:nvPr>
            <p:ph type="title"/>
          </p:nvPr>
        </p:nvSpPr>
        <p:spPr/>
        <p:txBody>
          <a:bodyPr/>
          <a:lstStyle/>
          <a:p>
            <a:r>
              <a:rPr lang="en-GB" altLang="en-US" sz="3200"/>
              <a:t>Putting yourself in the other person’s shoes</a:t>
            </a:r>
          </a:p>
        </p:txBody>
      </p:sp>
      <p:sp>
        <p:nvSpPr>
          <p:cNvPr id="157699" name="Content Placeholder 2"/>
          <p:cNvSpPr>
            <a:spLocks noGrp="1"/>
          </p:cNvSpPr>
          <p:nvPr>
            <p:ph idx="1"/>
          </p:nvPr>
        </p:nvSpPr>
        <p:spPr/>
        <p:txBody>
          <a:bodyPr/>
          <a:lstStyle/>
          <a:p>
            <a:r>
              <a:rPr lang="en-GB" altLang="en-US" smtClean="0"/>
              <a:t>That was the effect other people have on you. What effect do you have on other people?</a:t>
            </a:r>
          </a:p>
          <a:p>
            <a:r>
              <a:rPr lang="en-GB" altLang="en-US" smtClean="0"/>
              <a:t>Get into Wise Mind and start to notice that</a:t>
            </a:r>
          </a:p>
          <a:p>
            <a:r>
              <a:rPr lang="en-GB" altLang="en-US" smtClean="0"/>
              <a:t>Are people frightened when you are angry?</a:t>
            </a:r>
          </a:p>
          <a:p>
            <a:r>
              <a:rPr lang="en-GB" altLang="en-US" smtClean="0"/>
              <a:t>What is it like to be frightened yourself – what might it be like for others? </a:t>
            </a:r>
          </a:p>
        </p:txBody>
      </p:sp>
    </p:spTree>
    <p:extLst>
      <p:ext uri="{BB962C8B-B14F-4D97-AF65-F5344CB8AC3E}">
        <p14:creationId xmlns:p14="http://schemas.microsoft.com/office/powerpoint/2010/main" val="4956566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867</Words>
  <Application>Microsoft Office PowerPoint</Application>
  <PresentationFormat>Widescreen</PresentationFormat>
  <Paragraphs>66</Paragraphs>
  <Slides>10</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Calibri Light</vt:lpstr>
      <vt:lpstr>Palatino Linotype</vt:lpstr>
      <vt:lpstr>Office Theme</vt:lpstr>
      <vt:lpstr>DEALING WITH ANGER &amp; FRUSTRATION  A GROUP PROGRAMME</vt:lpstr>
      <vt:lpstr>Feedback from monitoring</vt:lpstr>
      <vt:lpstr>Introducing Assertiveness</vt:lpstr>
      <vt:lpstr>Dos of Assertiveness</vt:lpstr>
      <vt:lpstr>Don’ts of Assertiveness</vt:lpstr>
      <vt:lpstr>Role Play</vt:lpstr>
      <vt:lpstr> Dealing with other people</vt:lpstr>
      <vt:lpstr> Other people are different</vt:lpstr>
      <vt:lpstr>Putting yourself in the other person’s shoes</vt:lpstr>
      <vt:lpstr>Before Next Time</vt:lpstr>
    </vt:vector>
  </TitlesOfParts>
  <Company>Southern Health NHS Foundation Trust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DEALING WITH ANGER &amp; FRUSTRATION  A GROUP PROGRAMME</dc:title>
  <dc:creator>Clarke, Isabel</dc:creator>
  <cp:lastModifiedBy>Clarke, Isabel</cp:lastModifiedBy>
  <cp:revision>1</cp:revision>
  <dcterms:created xsi:type="dcterms:W3CDTF">2021-07-13T08:47:18Z</dcterms:created>
  <dcterms:modified xsi:type="dcterms:W3CDTF">2021-07-13T08:48:04Z</dcterms:modified>
</cp:coreProperties>
</file>