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13"/>
  </p:notesMasterIdLst>
  <p:sldIdLst>
    <p:sldId id="257" r:id="rId2"/>
    <p:sldId id="391" r:id="rId3"/>
    <p:sldId id="380" r:id="rId4"/>
    <p:sldId id="415" r:id="rId5"/>
    <p:sldId id="413" r:id="rId6"/>
    <p:sldId id="416" r:id="rId7"/>
    <p:sldId id="417" r:id="rId8"/>
    <p:sldId id="377" r:id="rId9"/>
    <p:sldId id="379" r:id="rId10"/>
    <p:sldId id="400" r:id="rId11"/>
    <p:sldId id="405" r:id="rId12"/>
  </p:sldIdLst>
  <p:sldSz cx="9144000" cy="6858000" type="screen4x3"/>
  <p:notesSz cx="6864350" cy="9996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FCFEE8"/>
    <a:srgbClr val="CCFFFF"/>
    <a:srgbClr val="FFFFFF"/>
    <a:srgbClr val="FFCC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2" autoAdjust="0"/>
  </p:normalViewPr>
  <p:slideViewPr>
    <p:cSldViewPr snapToGrid="0" snapToObjects="1">
      <p:cViewPr varScale="1">
        <p:scale>
          <a:sx n="68" d="100"/>
          <a:sy n="68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6" tIns="48168" rIns="96336" bIns="48168" numCol="1" anchor="t" anchorCtr="0" compatLnSpc="1">
            <a:prstTxWarp prst="textNoShape">
              <a:avLst/>
            </a:prstTxWarp>
          </a:bodyPr>
          <a:lstStyle>
            <a:lvl1pPr defTabSz="96341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7788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6" tIns="48168" rIns="96336" bIns="48168" numCol="1" anchor="t" anchorCtr="0" compatLnSpc="1">
            <a:prstTxWarp prst="textNoShape">
              <a:avLst/>
            </a:prstTxWarp>
          </a:bodyPr>
          <a:lstStyle>
            <a:lvl1pPr algn="r" defTabSz="96341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BED2733-C304-4EE0-B951-7E6CF7C62619}" type="datetimeFigureOut">
              <a:rPr lang="en-US"/>
              <a:pPr>
                <a:defRPr/>
              </a:pPr>
              <a:t>12/6/2015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48213"/>
            <a:ext cx="5492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6" tIns="48168" rIns="96336" bIns="48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96425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6" tIns="48168" rIns="96336" bIns="48168" numCol="1" anchor="b" anchorCtr="0" compatLnSpc="1">
            <a:prstTxWarp prst="textNoShape">
              <a:avLst/>
            </a:prstTxWarp>
          </a:bodyPr>
          <a:lstStyle>
            <a:lvl1pPr defTabSz="96341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36" tIns="48168" rIns="96336" bIns="48168" numCol="1" anchor="b" anchorCtr="0" compatLnSpc="1">
            <a:prstTxWarp prst="textNoShape">
              <a:avLst/>
            </a:prstTxWarp>
          </a:bodyPr>
          <a:lstStyle>
            <a:lvl1pPr algn="r" defTabSz="96341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D8A1C89-942D-4A6B-BB34-C7D0F8CF3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1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000" smtClean="0"/>
          </a:p>
          <a:p>
            <a:pPr eaLnBrk="1" hangingPunct="1">
              <a:lnSpc>
                <a:spcPct val="80000"/>
              </a:lnSpc>
            </a:pPr>
            <a:r>
              <a:rPr lang="en-GB" sz="900" b="1" smtClean="0"/>
              <a:t>Staff Difficulties in making sense of behaviour: “backed into a corner.. Manipulated…overwhelmed ”</a:t>
            </a:r>
          </a:p>
          <a:p>
            <a:pPr eaLnBrk="1" hangingPunct="1">
              <a:lnSpc>
                <a:spcPct val="80000"/>
              </a:lnSpc>
            </a:pPr>
            <a:r>
              <a:rPr lang="en-GB" sz="900" b="1" smtClean="0"/>
              <a:t> Maintaining safety- inpatient services</a:t>
            </a:r>
            <a:r>
              <a:rPr lang="en-GB" sz="900" smtClean="0"/>
              <a:t>: Incidents of self harm/Ligature substance misuse: Assaults from service users to each other and or to staff -can generate fear and rejection in staff teams.</a:t>
            </a:r>
          </a:p>
          <a:p>
            <a:pPr eaLnBrk="1" hangingPunct="1">
              <a:lnSpc>
                <a:spcPct val="80000"/>
              </a:lnSpc>
            </a:pPr>
            <a:r>
              <a:rPr lang="en-GB" sz="900" b="1" smtClean="0"/>
              <a:t>Interpersonal difficulties:</a:t>
            </a:r>
            <a:r>
              <a:rPr lang="en-GB" sz="900" smtClean="0"/>
              <a:t> Staff can feel helpless to help: Escalation of risky behaviour and subsequent management-e.g. staff and service users feel angry and frustrated.</a:t>
            </a:r>
          </a:p>
          <a:p>
            <a:pPr eaLnBrk="1" hangingPunct="1">
              <a:lnSpc>
                <a:spcPct val="80000"/>
              </a:lnSpc>
            </a:pPr>
            <a:r>
              <a:rPr lang="en-GB" sz="900" b="1" smtClean="0"/>
              <a:t>High instance of co-morbid problems</a:t>
            </a:r>
            <a:r>
              <a:rPr lang="en-GB" sz="900" smtClean="0"/>
              <a:t>: housing: financial and social difficulties: concerns about physical health: for some coming into contact with the criminal justice system. Staff and service users feel overwhelmed</a:t>
            </a:r>
          </a:p>
          <a:p>
            <a:pPr eaLnBrk="1" hangingPunct="1">
              <a:lnSpc>
                <a:spcPct val="80000"/>
              </a:lnSpc>
            </a:pPr>
            <a:r>
              <a:rPr lang="en-GB" sz="900" b="1" smtClean="0"/>
              <a:t>Feeling of failure</a:t>
            </a:r>
            <a:r>
              <a:rPr lang="en-GB" sz="900" smtClean="0"/>
              <a:t>: Repeat admissions- care not good enough </a:t>
            </a:r>
          </a:p>
          <a:p>
            <a:pPr eaLnBrk="1" hangingPunct="1">
              <a:lnSpc>
                <a:spcPct val="80000"/>
              </a:lnSpc>
            </a:pPr>
            <a:r>
              <a:rPr lang="en-GB" sz="900" smtClean="0"/>
              <a:t>Current organisation structures and responses- see – saw diagram</a:t>
            </a:r>
            <a:r>
              <a:rPr lang="en-GB" sz="11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1100" smtClean="0"/>
          </a:p>
          <a:p>
            <a:pPr eaLnBrk="1" hangingPunct="1">
              <a:lnSpc>
                <a:spcPct val="80000"/>
              </a:lnSpc>
            </a:pPr>
            <a:endParaRPr lang="en-GB" sz="900" smtClean="0"/>
          </a:p>
          <a:p>
            <a:pPr eaLnBrk="1" hangingPunct="1">
              <a:lnSpc>
                <a:spcPct val="80000"/>
              </a:lnSpc>
            </a:pPr>
            <a:endParaRPr lang="en-GB" sz="1000" smtClean="0"/>
          </a:p>
          <a:p>
            <a:pPr eaLnBrk="1" hangingPunct="1">
              <a:lnSpc>
                <a:spcPct val="80000"/>
              </a:lnSpc>
            </a:pPr>
            <a:r>
              <a:rPr lang="en-GB" sz="1000" smtClean="0"/>
              <a:t>Often a history for service users of self harm, impulsivity and identity disturbance- staff can get into minimising or highlighting risk and their own fears around SUI’s- high levels of anxiety – can lead to staff sickness – burnout etc </a:t>
            </a:r>
          </a:p>
          <a:p>
            <a:pPr eaLnBrk="1" hangingPunct="1">
              <a:lnSpc>
                <a:spcPct val="80000"/>
              </a:lnSpc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 txBox="1">
            <a:spLocks noGrp="1" noChangeArrowheads="1"/>
          </p:cNvSpPr>
          <p:nvPr/>
        </p:nvSpPr>
        <p:spPr bwMode="auto">
          <a:xfrm>
            <a:off x="3887788" y="9496425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6" tIns="48168" rIns="96336" bIns="48168" anchor="b"/>
          <a:lstStyle/>
          <a:p>
            <a:pPr algn="r" defTabSz="962025"/>
            <a:fld id="{DBE48994-69AE-4B79-981B-1EE70FFB6063}" type="slidenum">
              <a:rPr lang="en-GB" sz="1300">
                <a:latin typeface="Calibri" pitchFamily="34" charset="0"/>
                <a:ea typeface="MS PGothic" pitchFamily="34" charset="-128"/>
              </a:rPr>
              <a:pPr algn="r" defTabSz="962025"/>
              <a:t>3</a:t>
            </a:fld>
            <a:endParaRPr lang="en-GB" sz="130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915988" y="4749800"/>
            <a:ext cx="5032375" cy="4497388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b="1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Focus on Culture Change:</a:t>
            </a:r>
            <a:r>
              <a:rPr lang="en-US" sz="900" dirty="0">
                <a:cs typeface="+mn-cs"/>
              </a:rPr>
              <a:t>Busy work environments –emotionally very demanding environments to work and to receive care- paying attention to effects of the emotional demands of caring is key to ensuring that patients receive compassionate and effective care from staff. (e.g. Ballatt and </a:t>
            </a:r>
            <a:r>
              <a:rPr lang="en-US" sz="900" dirty="0" err="1">
                <a:cs typeface="+mn-cs"/>
              </a:rPr>
              <a:t>Campling</a:t>
            </a:r>
            <a:r>
              <a:rPr lang="en-US" sz="900" dirty="0">
                <a:cs typeface="+mn-cs"/>
              </a:rPr>
              <a:t> 2011 Intelligent Kindness, Francis Report 2012).</a:t>
            </a:r>
            <a:r>
              <a:rPr lang="en-GB" sz="900" dirty="0"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cs typeface="+mn-cs"/>
              </a:rPr>
              <a:t>Noted staff deal with complexity and risk by becoming more restrictive and controlling Or dismissive and rejecting- get into a dialogue with service users where person centred care is lost and it becomes about control and rejection</a:t>
            </a:r>
            <a:r>
              <a:rPr lang="en-GB" sz="1100" dirty="0">
                <a:cs typeface="+mn-cs"/>
              </a:rPr>
              <a:t>. Delays discharge and stops staff standing back to get joint solution </a:t>
            </a:r>
          </a:p>
        </p:txBody>
      </p:sp>
      <p:sp>
        <p:nvSpPr>
          <p:cNvPr id="202756" name="Date Placeholder 3"/>
          <p:cNvSpPr txBox="1">
            <a:spLocks noGrp="1"/>
          </p:cNvSpPr>
          <p:nvPr/>
        </p:nvSpPr>
        <p:spPr bwMode="auto">
          <a:xfrm>
            <a:off x="3889375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6" tIns="48168" rIns="96336" bIns="48168"/>
          <a:lstStyle/>
          <a:p>
            <a:pPr algn="r" defTabSz="962025"/>
            <a:r>
              <a:rPr lang="en-GB" sz="13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5 Session CAT skills training </a:t>
            </a:r>
          </a:p>
        </p:txBody>
      </p:sp>
      <p:sp>
        <p:nvSpPr>
          <p:cNvPr id="202757" name="Footer Placeholder 4"/>
          <p:cNvSpPr txBox="1">
            <a:spLocks noGrp="1"/>
          </p:cNvSpPr>
          <p:nvPr/>
        </p:nvSpPr>
        <p:spPr bwMode="auto">
          <a:xfrm>
            <a:off x="0" y="9498013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6" tIns="48168" rIns="96336" bIns="48168" anchor="b"/>
          <a:lstStyle/>
          <a:p>
            <a:pPr defTabSz="962025"/>
            <a:r>
              <a:rPr lang="en-GB" sz="13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Angela Carradice  </a:t>
            </a:r>
          </a:p>
        </p:txBody>
      </p:sp>
      <p:sp>
        <p:nvSpPr>
          <p:cNvPr id="202758" name="Slide Number Placeholder 5"/>
          <p:cNvSpPr txBox="1">
            <a:spLocks noGrp="1"/>
          </p:cNvSpPr>
          <p:nvPr/>
        </p:nvSpPr>
        <p:spPr bwMode="auto">
          <a:xfrm>
            <a:off x="3889375" y="9498013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6" tIns="48168" rIns="96336" bIns="48168" anchor="b"/>
          <a:lstStyle/>
          <a:p>
            <a:pPr algn="r" defTabSz="962025"/>
            <a:fld id="{122BE28F-BC42-419C-8AC7-DA3C88D6BA51}" type="slidenum">
              <a:rPr lang="en-GB" sz="13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pPr algn="r" defTabSz="962025"/>
              <a:t>3</a:t>
            </a:fld>
            <a:endParaRPr lang="en-GB" sz="13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Service</a:t>
            </a:r>
            <a:r>
              <a:rPr lang="en-GB" baseline="0" dirty="0" smtClean="0"/>
              <a:t> approach -</a:t>
            </a:r>
            <a:r>
              <a:rPr lang="en-GB" dirty="0" smtClean="0"/>
              <a:t>Shared formulations: RR enactments between service user and staff and within staff team -Understanding these as part of the process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Developing a team approach that Clarifies the team task:</a:t>
            </a:r>
            <a:r>
              <a:rPr lang="en-US" dirty="0" smtClean="0"/>
              <a:t> ‘With’ not ‘about’ the service user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Offers a shared language for formulation;</a:t>
            </a:r>
            <a:r>
              <a:rPr lang="en-US" dirty="0" smtClean="0"/>
              <a:t> Acceptable to wide range of backgrounds; Reduces inter-disciplinary tension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Non-collusion with problem patterns:</a:t>
            </a:r>
            <a:r>
              <a:rPr lang="en-US" dirty="0" smtClean="0"/>
              <a:t> Non-blaming, supportive, containing framework for everyone – including the client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not to get caught up in automatically responding to the service users difficult </a:t>
            </a:r>
            <a:r>
              <a:rPr lang="en-US" dirty="0" err="1" smtClean="0"/>
              <a:t>behaviour</a:t>
            </a:r>
            <a:r>
              <a:rPr lang="en-US" dirty="0" smtClean="0"/>
              <a:t> and emotional reactions.</a:t>
            </a:r>
            <a:r>
              <a:rPr lang="en-GB" dirty="0" smtClean="0"/>
              <a:t> Ian Kerr (2012)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Reflective practice and team based formulation groups (RP/TBF) have been developed across ten inpatient mental health wards in Sheffield since 2013. The groups focused on: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Developing formulations and plans  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Clinical skill development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Improving practice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Improving quality of care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Enhancing staff team cohesion</a:t>
            </a:r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 Personal reflection</a:t>
            </a:r>
          </a:p>
          <a:p>
            <a:pPr eaLnBrk="1" hangingPunct="1">
              <a:lnSpc>
                <a:spcPct val="90000"/>
              </a:lnSpc>
            </a:pPr>
            <a:endParaRPr lang="en-GB" sz="1100" dirty="0" smtClean="0"/>
          </a:p>
          <a:p>
            <a:pPr eaLnBrk="1" hangingPunct="1">
              <a:lnSpc>
                <a:spcPct val="90000"/>
              </a:lnSpc>
            </a:pPr>
            <a:r>
              <a:rPr lang="en-GB" sz="1100" dirty="0" smtClean="0"/>
              <a:t>The groups aimed to create a space for reflection, thinking and understanding, to inform the use of psychological formulation, and psychologically-informed interventions, care-planning and relationships.</a:t>
            </a:r>
            <a:endParaRPr lang="en-AU" sz="11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330" tIns="48165" rIns="96330" bIns="48165"/>
          <a:lstStyle/>
          <a:p>
            <a:pPr eaLnBrk="1" hangingPunct="1"/>
            <a:r>
              <a:rPr lang="en-GB" sz="1300" smtClean="0">
                <a:latin typeface="Arial" charset="0"/>
              </a:rPr>
              <a:t>This gives an example of how formulation is put at the centre of service user care -  See the </a:t>
            </a:r>
            <a:r>
              <a:rPr lang="ja-JP" altLang="en-GB" sz="1300" smtClean="0">
                <a:latin typeface="Arial" charset="0"/>
                <a:ea typeface="ＭＳ ゴシック" pitchFamily="49" charset="-128"/>
              </a:rPr>
              <a:t>‘</a:t>
            </a:r>
            <a:r>
              <a:rPr lang="en-GB" sz="1300" smtClean="0">
                <a:latin typeface="Arial" charset="0"/>
              </a:rPr>
              <a:t>bigger picture</a:t>
            </a:r>
            <a:r>
              <a:rPr lang="ja-JP" altLang="en-GB" sz="1300" smtClean="0">
                <a:latin typeface="Arial" charset="0"/>
                <a:ea typeface="ＭＳ ゴシック" pitchFamily="49" charset="-128"/>
              </a:rPr>
              <a:t>’</a:t>
            </a:r>
            <a:r>
              <a:rPr lang="en-GB" sz="1300" smtClean="0">
                <a:latin typeface="Arial" charset="0"/>
              </a:rPr>
              <a:t>  </a:t>
            </a:r>
          </a:p>
          <a:p>
            <a:pPr eaLnBrk="1" hangingPunct="1"/>
            <a:r>
              <a:rPr lang="en-GB" sz="1300" smtClean="0">
                <a:latin typeface="Arial" charset="0"/>
              </a:rPr>
              <a:t>Share our different experiences of working with the service users</a:t>
            </a:r>
          </a:p>
          <a:p>
            <a:pPr eaLnBrk="1" hangingPunct="1"/>
            <a:r>
              <a:rPr lang="en-GB" sz="1300" smtClean="0">
                <a:latin typeface="Arial" charset="0"/>
              </a:rPr>
              <a:t> Provides a framework that we can all work from</a:t>
            </a:r>
          </a:p>
          <a:p>
            <a:pPr eaLnBrk="1" hangingPunct="1"/>
            <a:r>
              <a:rPr lang="en-GB" sz="1300" smtClean="0">
                <a:latin typeface="Arial" charset="0"/>
              </a:rPr>
              <a:t>We all understand the patients' risk and how to manage it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altLang="ja-JP" sz="1100" b="1" smtClean="0"/>
              <a:t>Consistent care management during periods of crisis</a:t>
            </a:r>
            <a:r>
              <a:rPr lang="en-GB" altLang="ja-JP" sz="1100" smtClean="0"/>
              <a:t>: through good communication within and outside of the team. </a:t>
            </a:r>
          </a:p>
          <a:p>
            <a:pPr eaLnBrk="1" hangingPunct="1"/>
            <a:r>
              <a:rPr lang="en-GB" altLang="ja-JP" sz="1100" smtClean="0"/>
              <a:t>Shared and Managed Expectations. With the service users and teams.</a:t>
            </a:r>
          </a:p>
          <a:p>
            <a:pPr eaLnBrk="1" hangingPunct="1"/>
            <a:r>
              <a:rPr lang="en-GB" altLang="ja-JP" sz="1100" b="1" smtClean="0"/>
              <a:t>Using the psychological formulation as the common shared understanding </a:t>
            </a:r>
            <a:r>
              <a:rPr lang="en-GB" altLang="ja-JP" sz="1100" smtClean="0"/>
              <a:t>– “none blaming”-</a:t>
            </a:r>
            <a:r>
              <a:rPr lang="en-GB" sz="1100" smtClean="0"/>
              <a:t>mapping unhelpful team responses prevented disengagement and escalating conflict with the service user and between teams.</a:t>
            </a:r>
          </a:p>
          <a:p>
            <a:pPr eaLnBrk="1" hangingPunct="1"/>
            <a:r>
              <a:rPr lang="en-US" sz="1100" b="1" smtClean="0"/>
              <a:t>Good engagement with staff</a:t>
            </a:r>
            <a:r>
              <a:rPr lang="en-US" sz="1100" smtClean="0"/>
              <a:t> and a psychological understanding– Team formulation – Reflecting on  Practice- changed the dialogue between service user and staff.</a:t>
            </a:r>
          </a:p>
          <a:p>
            <a:pPr eaLnBrk="1" hangingPunct="1"/>
            <a:r>
              <a:rPr lang="en-GB" altLang="ja-JP" sz="1100" smtClean="0"/>
              <a:t>All working with the same care plan and front sheet around crisis management – including A &amp; E. </a:t>
            </a:r>
            <a:endParaRPr lang="en-GB" altLang="ja-JP" sz="1100" b="1" smtClean="0"/>
          </a:p>
          <a:p>
            <a:pPr eaLnBrk="1" hangingPunct="1"/>
            <a:endParaRPr lang="en-GB" sz="900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3366"/>
                </a:solidFill>
              </a:rPr>
              <a:t>Need</a:t>
            </a:r>
            <a:r>
              <a:rPr lang="en-GB" baseline="0" dirty="0" smtClean="0">
                <a:solidFill>
                  <a:srgbClr val="003366"/>
                </a:solidFill>
              </a:rPr>
              <a:t> to change the font </a:t>
            </a:r>
            <a:r>
              <a:rPr lang="en-GB" baseline="0" smtClean="0">
                <a:solidFill>
                  <a:srgbClr val="003366"/>
                </a:solidFill>
              </a:rPr>
              <a:t>on this </a:t>
            </a:r>
            <a:endParaRPr lang="en-GB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+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65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2025"/>
            <a:fld id="{7D59009D-DCC8-4032-BDCF-21472AEE98C8}" type="slidenum">
              <a:rPr lang="en-US" smtClean="0"/>
              <a:pPr defTabSz="962025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print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7847B6-1377-401F-84C3-9C5CEEEF0C1E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A0A45-2003-4767-A6F9-686805F4F6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975B6-ED15-4F11-92E7-1F80EBADAD55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9B2C8-81E2-42C2-8F03-5F9DBA5E1D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95090-3146-4A88-9937-44EB8D55AB2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5E60F-ACC1-42E8-980F-FC083CC27C3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1A5596-9215-48F9-90A3-FA9619DAC4FA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3C9E07-C10D-4B10-928E-8B22256093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2AAB31-6586-40B9-8BED-6BA9B208705B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EE211-F0FC-402C-9FCA-1B0519AD3DC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print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69664-4FF9-4C95-AFBF-6DCEAC348688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62B59-108D-4A8B-8946-AFEFC76F14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1F97D0-17A3-4862-BA36-989A57A31269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C3D1E-DC32-4865-90D6-96B93FE6B4E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A6810C-FF16-4E0F-8689-8E317C3E27DA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8FECE-A037-4B48-9B70-30E711A7F85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print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8F9A2F1-CF50-4BBD-8BFF-78420D872E5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9E090F95-251E-49E0-BE6B-EC4AF68207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6367BE-A1CB-41F0-B858-32AB60E6C21B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0E4933-7D91-4C64-94A5-884F335D80E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29971-74F0-4849-8315-552275DE91B7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E3B4F-4EA8-4599-8CAC-6A61ACDF5B8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A2A2C-2BB4-4294-975D-DC4F00229E9F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163E1-1405-4750-A2D4-0FB0B1CBBF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9A2F1-CF50-4BBD-8BFF-78420D872E5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90F95-251E-49E0-BE6B-EC4AF68207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9A2F1-CF50-4BBD-8BFF-78420D872E5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90F95-251E-49E0-BE6B-EC4AF68207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F9A2F1-CF50-4BBD-8BFF-78420D872E5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90F95-251E-49E0-BE6B-EC4AF68207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B8F9A2F1-CF50-4BBD-8BFF-78420D872E56}" type="datetimeFigureOut">
              <a:rPr lang="en-US" smtClean="0"/>
              <a:pPr>
                <a:defRPr/>
              </a:pPr>
              <a:t>12/6/2015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E090F95-251E-49E0-BE6B-EC4AF682074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2.doc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cid:image001.jpg@01CC4226.A9FB975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Word_97_-_2003_Document19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Office_Word_97_-_2003_Document18.doc"/><Relationship Id="rId5" Type="http://schemas.openxmlformats.org/officeDocument/2006/relationships/image" Target="cid:image001.jpg@01CC4226.A9FB9750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Office_Word_97_-_2003_Document21.doc"/><Relationship Id="rId5" Type="http://schemas.openxmlformats.org/officeDocument/2006/relationships/oleObject" Target="../embeddings/Microsoft_Office_Word_97_-_2003_Document20.doc"/><Relationship Id="rId4" Type="http://schemas.openxmlformats.org/officeDocument/2006/relationships/image" Target="cid:image001.jpg@01CC4226.A9FB975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image" Target="cid:image001.jpg@01CC4226.A9FB9750" TargetMode="Externa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7.doc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cid:image001.jpg@01CC4226.A9FB9750" TargetMode="External"/><Relationship Id="rId5" Type="http://schemas.openxmlformats.org/officeDocument/2006/relationships/image" Target="../media/image10.jpeg"/><Relationship Id="rId4" Type="http://schemas.openxmlformats.org/officeDocument/2006/relationships/oleObject" Target="../embeddings/Microsoft_Office_Word_97_-_2003_Document5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google.co.uk/url?url=http://all-free-download.com/free-vector/vector-evil-eye-cartoon.html&amp;rct=j&amp;frm=1&amp;q=&amp;esrc=s&amp;sa=U&amp;ei=iydrVPTqJM3GPdCbgbAL&amp;ved=0CEIQ9QEwBg&amp;usg=AFQjCNHv97gsJkgAXKPqvmUb_xAB5aN4Q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Office_Word_97_-_2003_Document8.doc"/><Relationship Id="rId5" Type="http://schemas.openxmlformats.org/officeDocument/2006/relationships/image" Target="cid:image001.jpg@01CC4226.A9FB9750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Word_97_-_2003_Document11.doc"/><Relationship Id="rId5" Type="http://schemas.openxmlformats.org/officeDocument/2006/relationships/oleObject" Target="../embeddings/Microsoft_Office_Word_97_-_2003_Document10.doc"/><Relationship Id="rId4" Type="http://schemas.openxmlformats.org/officeDocument/2006/relationships/image" Target="cid:image001.jpg@01CC4226.A9FB975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Word_97_-_2003_Document13.doc"/><Relationship Id="rId5" Type="http://schemas.openxmlformats.org/officeDocument/2006/relationships/oleObject" Target="../embeddings/Microsoft_Office_Word_97_-_2003_Document12.doc"/><Relationship Id="rId4" Type="http://schemas.openxmlformats.org/officeDocument/2006/relationships/image" Target="cid:image001.jpg@01CC4226.A9FB975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Office_Word_97_-_2003_Document15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Office_Word_97_-_2003_Document14.doc"/><Relationship Id="rId5" Type="http://schemas.openxmlformats.org/officeDocument/2006/relationships/image" Target="cid:image001.jpg@01CC4226.A9FB9750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Microsoft_Office_Word_97_-_2003_Document17.doc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Word_97_-_2003_Document16.doc"/><Relationship Id="rId5" Type="http://schemas.openxmlformats.org/officeDocument/2006/relationships/image" Target="cid:image001.jpg@01CC4226.A9FB9750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7" name="Subtitle 2"/>
          <p:cNvSpPr>
            <a:spLocks noGrp="1"/>
          </p:cNvSpPr>
          <p:nvPr>
            <p:ph type="subTitle" idx="4294967295"/>
          </p:nvPr>
        </p:nvSpPr>
        <p:spPr>
          <a:xfrm>
            <a:off x="0" y="3657600"/>
            <a:ext cx="9144000" cy="2497138"/>
          </a:xfrm>
        </p:spPr>
        <p:txBody>
          <a:bodyPr>
            <a:normAutofit fontScale="6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Linda Wilkinson Consultant Clinical  Psychologist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Kate Oldfield Senior Clinical Psychologist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Lisa Keegan Clinical Psychologist                     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User Experts – Sheffield Volunteers       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Sheffield Health and Social Care </a:t>
            </a:r>
            <a:r>
              <a:rPr lang="en-GB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 Trust                </a:t>
            </a:r>
            <a:endParaRPr lang="en-GB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fontAlgn="auto"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Font typeface="Wingdings" pitchFamily="2" charset="2"/>
              <a:buNone/>
              <a:defRPr/>
            </a:pPr>
            <a:endParaRPr lang="en-US" sz="3300" dirty="0"/>
          </a:p>
        </p:txBody>
      </p:sp>
      <p:pic>
        <p:nvPicPr>
          <p:cNvPr id="19521" name="Picture 9" descr="cid:image001.jpg@01CC4226.A9FB9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518" name="Object 62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19531" name="Document" r:id="rId5" imgW="738711" imgH="307570" progId="Word.Document.8">
              <p:embed/>
            </p:oleObj>
          </a:graphicData>
        </a:graphic>
      </p:graphicFrame>
      <p:sp>
        <p:nvSpPr>
          <p:cNvPr id="19522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19519" name="Object 63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19532" name="Document" r:id="rId6" imgW="846089" imgH="671389" progId="Word.Document.8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330" y="768033"/>
            <a:ext cx="8904342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0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Changing the Narrative with People Who Present in Crisis Across the Acute and Rehabilitation Care 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583488" cy="1044575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References</a:t>
            </a:r>
            <a:r>
              <a:rPr lang="en-GB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6105" name="Rectangle 3"/>
          <p:cNvSpPr>
            <a:spLocks noGrp="1"/>
          </p:cNvSpPr>
          <p:nvPr>
            <p:ph type="body" idx="4294967295"/>
          </p:nvPr>
        </p:nvSpPr>
        <p:spPr>
          <a:xfrm>
            <a:off x="0" y="1233488"/>
            <a:ext cx="8386763" cy="5129212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/>
              <a:t>John Ballatt and Penelope Campling 2011. Intelligent Kindness- Reforming  the Culture of Healthcare: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/>
              <a:t>Berry, K et al. 2009 A pilot study investigating the use of psychological formulations to modify psychiatric staff perceptions of service users with psychosis. Behavioural Psychotherapy, 37, 39-48.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200"/>
              <a:t>Berry, K., Haddock, G., Kellett, S., Roberts, C., Drake, R. &amp; Barrowclough, C (2015). Feasibility of a ward-based psychological intervention to improve staff and patient relationships in psychiatric rehabilitation settings. 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/>
              <a:t>British Psychological Society 2011–</a:t>
            </a:r>
            <a:r>
              <a:rPr lang="en-US" sz="2200" b="1"/>
              <a:t>Good Practice Guidelines on the use of psychological formulation.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 b="1"/>
              <a:t> </a:t>
            </a:r>
            <a:r>
              <a:rPr lang="en-GB" sz="2200"/>
              <a:t>Durrant, C., Clarke, I., Tolland, A. &amp; Wilson, H. 2009, Designing a CBT Service for an Acute In-patient Setting: A pilot</a:t>
            </a:r>
            <a:r>
              <a:rPr lang="en-GB" sz="2200" b="1"/>
              <a:t> </a:t>
            </a:r>
            <a:r>
              <a:rPr lang="en-GB" sz="2200"/>
              <a:t>evaluation study. </a:t>
            </a:r>
            <a:r>
              <a:rPr lang="en-GB" sz="2200" i="1"/>
              <a:t>Clinical Psychology and Psychotherapy</a:t>
            </a:r>
            <a:r>
              <a:rPr lang="en-GB" sz="2200"/>
              <a:t>. 14, 117-125.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/>
              <a:t>Clarke I. (2008) Pioneering a cross-diagnostic approach founded in cognitive science. In I. Clarke and H. Wilson (Eds.) </a:t>
            </a:r>
            <a:r>
              <a:rPr lang="en-US" sz="2200" i="1"/>
              <a:t>Cognitive Behavior Therapy for Acute Inpatient Mental Health Units; working with clients, staff and the milieu.</a:t>
            </a:r>
            <a:r>
              <a:rPr lang="en-US" sz="2200"/>
              <a:t> Hove UK: Routledge.65-77.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US" sz="2200"/>
              <a:t>Ian Kerr, 2009 Cognitive Analytic Therapy for Borderline Personality disorder, </a:t>
            </a:r>
            <a:r>
              <a:rPr lang="en-GB" sz="2200" i="1"/>
              <a:t>SPD Network Meeting Aberdeen 2009.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1900"/>
          </a:p>
        </p:txBody>
      </p:sp>
      <p:pic>
        <p:nvPicPr>
          <p:cNvPr id="216122" name="Picture 9" descr="cid:image001.jpg@01CC4226.A9FB975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118" name="Object 54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16131" name="Document" r:id="rId6" imgW="738711" imgH="307570" progId="Word.Document.8">
              <p:embed/>
            </p:oleObj>
          </a:graphicData>
        </a:graphic>
      </p:graphicFrame>
      <p:sp>
        <p:nvSpPr>
          <p:cNvPr id="216123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16119" name="Object 55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16132" name="Document" r:id="rId7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8" name="Content Placeholder 2"/>
          <p:cNvSpPr>
            <a:spLocks noGrp="1"/>
          </p:cNvSpPr>
          <p:nvPr>
            <p:ph idx="4294967295"/>
          </p:nvPr>
        </p:nvSpPr>
        <p:spPr>
          <a:xfrm>
            <a:off x="0" y="539750"/>
            <a:ext cx="8961438" cy="54975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6000" dirty="0" smtClean="0"/>
              <a:t>Thank you for Listening</a:t>
            </a:r>
          </a:p>
          <a:p>
            <a:endParaRPr lang="en-US" dirty="0" smtClean="0"/>
          </a:p>
          <a:p>
            <a:r>
              <a:rPr lang="en-US" dirty="0" smtClean="0"/>
              <a:t>E mail address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Linda.Wilkinson@shsc.nhs.uk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Kate.Oldfield@shsc.nhs.uk</a:t>
            </a:r>
            <a:endParaRPr lang="en-US" sz="6000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pic>
        <p:nvPicPr>
          <p:cNvPr id="260109" name="Picture 9" descr="cid:image001.jpg@01CC4226.A9FB9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0106" name="Object 10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60121" name="Document" r:id="rId5" imgW="738711" imgH="307570" progId="Word.Document.8">
              <p:embed/>
            </p:oleObj>
          </a:graphicData>
        </a:graphic>
      </p:graphicFrame>
      <p:sp>
        <p:nvSpPr>
          <p:cNvPr id="260110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60107" name="Object 11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60122" name="Document" r:id="rId6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3688" y="633413"/>
            <a:ext cx="84398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Narrative for Staff and Service </a:t>
            </a:r>
            <a:r>
              <a:rPr lang="en-GB" sz="2000" b="1" dirty="0" smtClean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Users Across the Urgent  Care Pathway: Themes from Survey and Incident Reports</a:t>
            </a:r>
            <a:endParaRPr lang="en-GB" sz="2000" b="1" dirty="0">
              <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99751" name="Picture 9" descr="cid:image001.jpg@01CC4226.A9FB975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9748" name="Object 68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199765" name="Document" r:id="rId6" imgW="738711" imgH="307570" progId="Word.Document.8">
              <p:embed/>
            </p:oleObj>
          </a:graphicData>
        </a:graphic>
      </p:graphicFrame>
      <p:sp>
        <p:nvSpPr>
          <p:cNvPr id="199752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199749" name="Object 69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199766" name="Document" r:id="rId7" imgW="846089" imgH="671389" progId="Word.Document.8">
              <p:embed/>
            </p:oleObj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1125" y="1233488"/>
            <a:ext cx="323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/>
              <a:t>Staff difficulties in making sense of behaviour</a:t>
            </a: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19700" y="1289050"/>
            <a:ext cx="2819400" cy="822325"/>
          </a:xfrm>
          <a:prstGeom prst="wedgeRoundRectCallout">
            <a:avLst>
              <a:gd name="adj1" fmla="val -68441"/>
              <a:gd name="adj2" fmla="val -194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 smtClean="0">
                <a:solidFill>
                  <a:schemeClr val="tx1"/>
                </a:solidFill>
              </a:rPr>
              <a:t>“Backed </a:t>
            </a:r>
            <a:r>
              <a:rPr lang="en-GB" sz="1400" dirty="0">
                <a:solidFill>
                  <a:schemeClr val="tx1"/>
                </a:solidFill>
              </a:rPr>
              <a:t>into a corner … </a:t>
            </a:r>
            <a:r>
              <a:rPr lang="en-GB" sz="1400" dirty="0" smtClean="0">
                <a:solidFill>
                  <a:schemeClr val="tx1"/>
                </a:solidFill>
              </a:rPr>
              <a:t>“manipulated …”overwhelmed”</a:t>
            </a:r>
            <a:endParaRPr lang="en-GB" sz="1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86413" y="2457450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Maintaining safety</a:t>
            </a:r>
            <a:endParaRPr lang="en-GB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3688" y="2111375"/>
            <a:ext cx="4314825" cy="1455738"/>
          </a:xfrm>
          <a:prstGeom prst="wedgeRoundRectCallout">
            <a:avLst>
              <a:gd name="adj1" fmla="val 70603"/>
              <a:gd name="adj2" fmla="val -57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GB" sz="1400" dirty="0">
                <a:solidFill>
                  <a:schemeClr val="tx1"/>
                </a:solidFill>
              </a:rPr>
              <a:t>Incidents of self harm/Ligature substance misuse: inpatient services -assaults from service users to each other and or to staff -can generate fear and rejection in staff teams &amp; Service users. “agree </a:t>
            </a:r>
            <a:r>
              <a:rPr lang="en-GB" sz="1400" dirty="0" smtClean="0">
                <a:solidFill>
                  <a:schemeClr val="tx1"/>
                </a:solidFill>
              </a:rPr>
              <a:t>with service users to </a:t>
            </a:r>
            <a:r>
              <a:rPr lang="en-GB" sz="1400" dirty="0">
                <a:solidFill>
                  <a:schemeClr val="tx1"/>
                </a:solidFill>
              </a:rPr>
              <a:t>avoid being shouted </a:t>
            </a:r>
            <a:r>
              <a:rPr lang="en-GB" sz="1400" dirty="0" smtClean="0">
                <a:solidFill>
                  <a:schemeClr val="tx1"/>
                </a:solidFill>
              </a:rPr>
              <a:t>at.. </a:t>
            </a:r>
            <a:r>
              <a:rPr lang="en-GB" sz="1400" dirty="0">
                <a:solidFill>
                  <a:schemeClr val="tx1"/>
                </a:solidFill>
              </a:rPr>
              <a:t>or complained about” “worried in case </a:t>
            </a:r>
            <a:r>
              <a:rPr lang="en-GB" sz="1400" dirty="0" smtClean="0">
                <a:solidFill>
                  <a:schemeClr val="tx1"/>
                </a:solidFill>
              </a:rPr>
              <a:t>suicide- over protective…”Don</a:t>
            </a:r>
            <a:r>
              <a:rPr lang="fr-FR" sz="1400" dirty="0" smtClean="0">
                <a:solidFill>
                  <a:schemeClr val="tx1"/>
                </a:solidFill>
              </a:rPr>
              <a:t>’</a:t>
            </a:r>
            <a:r>
              <a:rPr lang="en-GB" sz="1400" dirty="0" smtClean="0">
                <a:solidFill>
                  <a:schemeClr val="tx1"/>
                </a:solidFill>
              </a:rPr>
              <a:t>t feel safe unless admitted to the ward”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5988" y="3567113"/>
            <a:ext cx="306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Interpersonal difficulties</a:t>
            </a:r>
            <a:endParaRPr lang="en-GB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5219700" y="3233738"/>
            <a:ext cx="3490913" cy="1187450"/>
          </a:xfrm>
          <a:prstGeom prst="wedgeRoundRectCallout">
            <a:avLst>
              <a:gd name="adj1" fmla="val -85833"/>
              <a:gd name="adj2" fmla="val -121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GB" sz="1400" dirty="0">
                <a:solidFill>
                  <a:schemeClr val="tx1"/>
                </a:solidFill>
              </a:rPr>
              <a:t>Staff can feel helpless to help: Escalation of risky behaviour and subsequent management-e.g. staff and service users feel angry and frustrated. ….”blame me for getting angry”.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608513" y="4583113"/>
            <a:ext cx="446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High instance of co-morbid problems</a:t>
            </a:r>
            <a:endParaRPr lang="en-GB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368300" y="4421188"/>
            <a:ext cx="3789363" cy="1074737"/>
          </a:xfrm>
          <a:prstGeom prst="wedgeRoundRectCallout">
            <a:avLst>
              <a:gd name="adj1" fmla="val 61147"/>
              <a:gd name="adj2" fmla="val -5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GB" sz="1400" dirty="0">
                <a:solidFill>
                  <a:schemeClr val="tx1"/>
                </a:solidFill>
              </a:rPr>
              <a:t>Housing: financial and social difficulties: concerns about physical health: for some coming into contact with the criminal justice system. Staff and service users feel overwhelmed…”its to much all this, just think cant bear it” 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693863" y="5727700"/>
            <a:ext cx="2139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Feeling of failure</a:t>
            </a:r>
            <a:endParaRPr lang="en-GB" dirty="0"/>
          </a:p>
        </p:txBody>
      </p:sp>
      <p:sp>
        <p:nvSpPr>
          <p:cNvPr id="24" name="Rounded Rectangular Callout 23"/>
          <p:cNvSpPr/>
          <p:nvPr/>
        </p:nvSpPr>
        <p:spPr>
          <a:xfrm>
            <a:off x="5219700" y="5128618"/>
            <a:ext cx="2589213" cy="1465320"/>
          </a:xfrm>
          <a:prstGeom prst="wedgeRoundRectCallout">
            <a:avLst>
              <a:gd name="adj1" fmla="val -107125"/>
              <a:gd name="adj2" fmla="val 36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GB" sz="1400" dirty="0">
                <a:solidFill>
                  <a:schemeClr val="tx1"/>
                </a:solidFill>
              </a:rPr>
              <a:t>Repeat admissions- </a:t>
            </a:r>
            <a:r>
              <a:rPr lang="en-GB" sz="1400" dirty="0" smtClean="0">
                <a:solidFill>
                  <a:schemeClr val="tx1"/>
                </a:solidFill>
              </a:rPr>
              <a:t>“care </a:t>
            </a:r>
            <a:r>
              <a:rPr lang="en-GB" sz="1400" dirty="0">
                <a:solidFill>
                  <a:schemeClr val="tx1"/>
                </a:solidFill>
              </a:rPr>
              <a:t>not good </a:t>
            </a:r>
            <a:r>
              <a:rPr lang="en-GB" sz="1400" dirty="0" smtClean="0">
                <a:solidFill>
                  <a:schemeClr val="tx1"/>
                </a:solidFill>
              </a:rPr>
              <a:t>enough” staff and service users blaming each other …and teams” …”when something bad happens…messages lost- blame and fear 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20" grpId="0" animBg="1"/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276" name="Object 60"/>
          <p:cNvGraphicFramePr>
            <a:graphicFrameLocks noChangeAspect="1"/>
          </p:cNvGraphicFramePr>
          <p:nvPr/>
        </p:nvGraphicFramePr>
        <p:xfrm>
          <a:off x="250825" y="1125538"/>
          <a:ext cx="10250488" cy="4978400"/>
        </p:xfrm>
        <a:graphic>
          <a:graphicData uri="http://schemas.openxmlformats.org/presentationml/2006/ole">
            <p:oleObj spid="_x0000_s137292" name="Document" r:id="rId4" imgW="8331761" imgH="4031324" progId="Word.Document.8">
              <p:embed/>
            </p:oleObj>
          </a:graphicData>
        </a:graphic>
      </p:graphicFrame>
      <p:sp>
        <p:nvSpPr>
          <p:cNvPr id="137279" name="Text Box 2"/>
          <p:cNvSpPr txBox="1">
            <a:spLocks noChangeArrowheads="1"/>
          </p:cNvSpPr>
          <p:nvPr/>
        </p:nvSpPr>
        <p:spPr bwMode="auto">
          <a:xfrm>
            <a:off x="611188" y="260350"/>
            <a:ext cx="8215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rgbClr val="C00000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BOUNDARY SEESAW MODEL</a:t>
            </a:r>
            <a:r>
              <a:rPr lang="en-GB" sz="4000">
                <a:solidFill>
                  <a:srgbClr val="C00000"/>
                </a:solidFill>
                <a:latin typeface="Arial Black" pitchFamily="34" charset="0"/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4213" y="5157788"/>
            <a:ext cx="7772400" cy="5032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Danger Zone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Risky Zone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Safety Zone   </a:t>
            </a:r>
          </a:p>
        </p:txBody>
      </p:sp>
      <p:sp>
        <p:nvSpPr>
          <p:cNvPr id="137281" name="Rectangle 4"/>
          <p:cNvSpPr>
            <a:spLocks noChangeArrowheads="1"/>
          </p:cNvSpPr>
          <p:nvPr/>
        </p:nvSpPr>
        <p:spPr bwMode="auto">
          <a:xfrm>
            <a:off x="827088" y="5229225"/>
            <a:ext cx="228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7282" name="Rectangle 5"/>
          <p:cNvSpPr>
            <a:spLocks noChangeArrowheads="1"/>
          </p:cNvSpPr>
          <p:nvPr/>
        </p:nvSpPr>
        <p:spPr bwMode="auto">
          <a:xfrm>
            <a:off x="3635375" y="5300663"/>
            <a:ext cx="228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7283" name="Rectangle 6"/>
          <p:cNvSpPr>
            <a:spLocks noChangeArrowheads="1"/>
          </p:cNvSpPr>
          <p:nvPr/>
        </p:nvSpPr>
        <p:spPr bwMode="auto">
          <a:xfrm>
            <a:off x="6156325" y="5300663"/>
            <a:ext cx="2286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37284" name="TextBox 7"/>
          <p:cNvSpPr txBox="1">
            <a:spLocks noChangeArrowheads="1"/>
          </p:cNvSpPr>
          <p:nvPr/>
        </p:nvSpPr>
        <p:spPr bwMode="auto">
          <a:xfrm>
            <a:off x="395288" y="5805488"/>
            <a:ext cx="85359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Laura Hamilton (2010) in </a:t>
            </a:r>
            <a:r>
              <a:rPr lang="ja-JP" altLang="en-GB" sz="140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altLang="ja-JP" sz="1400">
                <a:latin typeface="Times New Roman" pitchFamily="18" charset="0"/>
                <a:cs typeface="Times New Roman" pitchFamily="18" charset="0"/>
              </a:rPr>
              <a:t>Using Time, Not Doing Time</a:t>
            </a:r>
            <a:r>
              <a:rPr lang="ja-JP" altLang="en-GB" sz="1400">
                <a:latin typeface="Times New Roman" pitchFamily="18" charset="0"/>
                <a:cs typeface="Times New Roman" pitchFamily="18" charset="0"/>
              </a:rPr>
              <a:t>’</a:t>
            </a:r>
            <a:endParaRPr lang="en-GB" altLang="ja-JP" sz="1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000" b="1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Focus on Culture Change</a:t>
            </a:r>
            <a:r>
              <a:rPr lang="en-GB" sz="160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pic>
        <p:nvPicPr>
          <p:cNvPr id="137285" name="Picture 9" descr="cid:image001.jpg@01CC4226.A9FB9750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77" name="Object 61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137293" name="Document" r:id="rId7" imgW="738711" imgH="307570" progId="Word.Document.8">
              <p:embed/>
            </p:oleObj>
          </a:graphicData>
        </a:graphic>
      </p:graphicFrame>
      <p:sp>
        <p:nvSpPr>
          <p:cNvPr id="137286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137278" name="Object 62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137294" name="Document" r:id="rId8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AutoShape 4"/>
          <p:cNvSpPr>
            <a:spLocks noChangeArrowheads="1"/>
          </p:cNvSpPr>
          <p:nvPr/>
        </p:nvSpPr>
        <p:spPr bwMode="auto">
          <a:xfrm>
            <a:off x="0" y="188913"/>
            <a:ext cx="6443663" cy="6480175"/>
          </a:xfrm>
          <a:prstGeom prst="flowChartDelay">
            <a:avLst/>
          </a:prstGeom>
          <a:noFill/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05826" name="Line 5"/>
          <p:cNvSpPr>
            <a:spLocks noChangeShapeType="1"/>
          </p:cNvSpPr>
          <p:nvPr/>
        </p:nvSpPr>
        <p:spPr bwMode="auto">
          <a:xfrm>
            <a:off x="2735263" y="188913"/>
            <a:ext cx="6300787" cy="0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27" name="Line 6"/>
          <p:cNvSpPr>
            <a:spLocks noChangeShapeType="1"/>
          </p:cNvSpPr>
          <p:nvPr/>
        </p:nvSpPr>
        <p:spPr bwMode="auto">
          <a:xfrm>
            <a:off x="2771775" y="6669088"/>
            <a:ext cx="6264275" cy="0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 flipV="1">
            <a:off x="9036050" y="188913"/>
            <a:ext cx="0" cy="6480175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AutoShape 8"/>
          <p:cNvSpPr>
            <a:spLocks noChangeArrowheads="1"/>
          </p:cNvSpPr>
          <p:nvPr/>
        </p:nvSpPr>
        <p:spPr bwMode="auto">
          <a:xfrm>
            <a:off x="1187450" y="2565400"/>
            <a:ext cx="3455988" cy="3311525"/>
          </a:xfrm>
          <a:prstGeom prst="irregularSeal1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Arial" charset="0"/>
            </a:endParaRPr>
          </a:p>
        </p:txBody>
      </p:sp>
      <p:sp>
        <p:nvSpPr>
          <p:cNvPr id="205833" name="AutoShape 9"/>
          <p:cNvSpPr>
            <a:spLocks noChangeArrowheads="1"/>
          </p:cNvSpPr>
          <p:nvPr/>
        </p:nvSpPr>
        <p:spPr bwMode="auto">
          <a:xfrm>
            <a:off x="4427538" y="1844675"/>
            <a:ext cx="1657350" cy="863600"/>
          </a:xfrm>
          <a:prstGeom prst="cloudCallout">
            <a:avLst>
              <a:gd name="adj1" fmla="val 8046"/>
              <a:gd name="adj2" fmla="val 49449"/>
            </a:avLst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>
                <a:latin typeface="Times New Roman" pitchFamily="18" charset="0"/>
              </a:rPr>
              <a:t>Not good enough</a:t>
            </a:r>
          </a:p>
        </p:txBody>
      </p:sp>
      <p:pic>
        <p:nvPicPr>
          <p:cNvPr id="2058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9350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1" descr="image001">
            <a:hlinkClick r:id="rId4" tooltip="http://www.google.co.uk/url?url=http://all-free-download.com/free-vector/vector-evil-eye-cartoon.html&amp;rct=j&amp;frm=1&amp;q=&amp;esrc=s&amp;sa=U&amp;ei=iydrVPTqJM3GPdCbgbAL&amp;ved=0CEIQ9QEwBg&amp;usg=AFQjCNHv97gsJkgAXKPqvmUb_xAB5aN4QA"/>
          </p:cNvPr>
          <p:cNvSpPr>
            <a:spLocks noChangeAspect="1" noChangeArrowheads="1"/>
          </p:cNvSpPr>
          <p:nvPr/>
        </p:nvSpPr>
        <p:spPr bwMode="auto">
          <a:xfrm>
            <a:off x="4162425" y="3019425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sp>
        <p:nvSpPr>
          <p:cNvPr id="4" name="AutoShape 12" descr="image001">
            <a:hlinkClick r:id="rId4" tooltip="http://www.google.co.uk/url?url=http://all-free-download.com/free-vector/vector-evil-eye-cartoon.html&amp;rct=j&amp;frm=1&amp;q=&amp;esrc=s&amp;sa=U&amp;ei=iydrVPTqJM3GPdCbgbAL&amp;ved=0CEIQ9QEwBg&amp;usg=AFQjCNHv97gsJkgAXKPqvmUb_xAB5aN4QA"/>
          </p:cNvPr>
          <p:cNvSpPr>
            <a:spLocks noChangeAspect="1" noChangeArrowheads="1"/>
          </p:cNvSpPr>
          <p:nvPr/>
        </p:nvSpPr>
        <p:spPr bwMode="auto">
          <a:xfrm>
            <a:off x="4162425" y="3019425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sp>
        <p:nvSpPr>
          <p:cNvPr id="5" name="AutoShape 13" descr="image001">
            <a:hlinkClick r:id="rId4" tooltip="http://www.google.co.uk/url?url=http://all-free-download.com/free-vector/vector-evil-eye-cartoon.html&amp;rct=j&amp;frm=1&amp;q=&amp;esrc=s&amp;sa=U&amp;ei=iydrVPTqJM3GPdCbgbAL&amp;ved=0CEIQ9QEwBg&amp;usg=AFQjCNHv97gsJkgAXKPqvmUb_xAB5aN4QA"/>
          </p:cNvPr>
          <p:cNvSpPr>
            <a:spLocks noChangeAspect="1" noChangeArrowheads="1"/>
          </p:cNvSpPr>
          <p:nvPr/>
        </p:nvSpPr>
        <p:spPr bwMode="auto">
          <a:xfrm>
            <a:off x="4140200" y="29972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7848600" y="476250"/>
            <a:ext cx="1295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Team delivering care and treatment – feel anxious stressed ‘worn down’ needing understanding</a:t>
            </a:r>
            <a:r>
              <a:rPr lang="en-GB">
                <a:latin typeface="Times New Roman" pitchFamily="18" charset="0"/>
              </a:rPr>
              <a:t> </a:t>
            </a: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>
            <a:off x="7775575" y="3933825"/>
            <a:ext cx="1368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Wanting to do a good job – caring wanting to understand</a:t>
            </a: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6877050" y="2924175"/>
            <a:ext cx="13684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Lack of coordination shared understanding between teams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6588125" y="1773238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Teams become controlling and blaming of each other </a:t>
            </a: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>
            <a:off x="6156325" y="50133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Seek validation from other teams</a:t>
            </a:r>
          </a:p>
        </p:txBody>
      </p:sp>
      <p:sp>
        <p:nvSpPr>
          <p:cNvPr id="205843" name="Line 19"/>
          <p:cNvSpPr>
            <a:spLocks noChangeShapeType="1"/>
          </p:cNvSpPr>
          <p:nvPr/>
        </p:nvSpPr>
        <p:spPr bwMode="auto">
          <a:xfrm>
            <a:off x="8388350" y="1916113"/>
            <a:ext cx="0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4" name="Line 20"/>
          <p:cNvSpPr>
            <a:spLocks noChangeShapeType="1"/>
          </p:cNvSpPr>
          <p:nvPr/>
        </p:nvSpPr>
        <p:spPr bwMode="auto">
          <a:xfrm flipH="1" flipV="1">
            <a:off x="7451725" y="3860800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5" name="Line 21"/>
          <p:cNvSpPr>
            <a:spLocks noChangeShapeType="1"/>
          </p:cNvSpPr>
          <p:nvPr/>
        </p:nvSpPr>
        <p:spPr bwMode="auto">
          <a:xfrm flipV="1">
            <a:off x="7308850" y="2492375"/>
            <a:ext cx="0" cy="430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6" name="Line 22"/>
          <p:cNvSpPr>
            <a:spLocks noChangeShapeType="1"/>
          </p:cNvSpPr>
          <p:nvPr/>
        </p:nvSpPr>
        <p:spPr bwMode="auto">
          <a:xfrm flipH="1">
            <a:off x="6156325" y="20605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>
            <a:off x="6011863" y="692150"/>
            <a:ext cx="1728787" cy="860425"/>
          </a:xfrm>
          <a:prstGeom prst="rect">
            <a:avLst/>
          </a:prstGeom>
          <a:solidFill>
            <a:srgbClr val="339966">
              <a:alpha val="76077"/>
            </a:srgbClr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EXIT – seeing eye – caring – cared for supervision/formulation shared view</a:t>
            </a: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>
            <a:off x="5076825" y="2997200"/>
            <a:ext cx="1225550" cy="10429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Times New Roman" pitchFamily="18" charset="0"/>
              </a:rPr>
              <a:t>Critical                </a:t>
            </a:r>
          </a:p>
          <a:p>
            <a:pPr algn="ctr"/>
            <a:r>
              <a:rPr lang="en-GB" sz="1200">
                <a:latin typeface="Times New Roman" pitchFamily="18" charset="0"/>
              </a:rPr>
              <a:t>Controlling </a:t>
            </a:r>
          </a:p>
          <a:p>
            <a:pPr algn="ctr"/>
            <a:endParaRPr lang="en-GB" sz="1200">
              <a:latin typeface="Times New Roman" pitchFamily="18" charset="0"/>
            </a:endParaRPr>
          </a:p>
          <a:p>
            <a:pPr algn="ctr"/>
            <a:r>
              <a:rPr lang="en-GB" sz="1200">
                <a:latin typeface="Times New Roman" pitchFamily="18" charset="0"/>
              </a:rPr>
              <a:t>Critised</a:t>
            </a:r>
          </a:p>
          <a:p>
            <a:pPr algn="ctr"/>
            <a:r>
              <a:rPr lang="en-GB" sz="1200">
                <a:latin typeface="Times New Roman" pitchFamily="18" charset="0"/>
              </a:rPr>
              <a:t>Controlled </a:t>
            </a:r>
          </a:p>
        </p:txBody>
      </p:sp>
      <p:sp>
        <p:nvSpPr>
          <p:cNvPr id="205849" name="Line 25"/>
          <p:cNvSpPr>
            <a:spLocks noChangeShapeType="1"/>
          </p:cNvSpPr>
          <p:nvPr/>
        </p:nvSpPr>
        <p:spPr bwMode="auto">
          <a:xfrm flipV="1">
            <a:off x="7092950" y="39338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>
            <a:off x="4859338" y="4221163"/>
            <a:ext cx="1512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Let down by team</a:t>
            </a: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4138613" y="4797425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Dismissive not engaged</a:t>
            </a: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>
            <a:off x="3986213" y="5300663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Generates worry/concern</a:t>
            </a: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>
            <a:off x="3348038" y="6165850"/>
            <a:ext cx="12239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Needs not met</a:t>
            </a:r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>
            <a:off x="1835150" y="6021388"/>
            <a:ext cx="13684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Feel inadequate can’t get my voice heard </a:t>
            </a:r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>
            <a:off x="179388" y="5734050"/>
            <a:ext cx="13684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Approach staff feel better in the short term </a:t>
            </a: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>
            <a:off x="107950" y="5084763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Seeking care and reassurance</a:t>
            </a: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107950" y="41497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Withdraw feeling isolated</a:t>
            </a: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107950" y="3284538"/>
            <a:ext cx="15128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Don’t know what to say – hide away in my room</a:t>
            </a:r>
          </a:p>
        </p:txBody>
      </p:sp>
      <p:sp>
        <p:nvSpPr>
          <p:cNvPr id="205859" name="Text Box 35"/>
          <p:cNvSpPr txBox="1">
            <a:spLocks noChangeArrowheads="1"/>
          </p:cNvSpPr>
          <p:nvPr/>
        </p:nvSpPr>
        <p:spPr bwMode="auto">
          <a:xfrm>
            <a:off x="179388" y="2708275"/>
            <a:ext cx="1655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Can’t talk to anyone</a:t>
            </a:r>
          </a:p>
        </p:txBody>
      </p:sp>
      <p:sp>
        <p:nvSpPr>
          <p:cNvPr id="205860" name="Text Box 36"/>
          <p:cNvSpPr txBox="1">
            <a:spLocks noChangeArrowheads="1"/>
          </p:cNvSpPr>
          <p:nvPr/>
        </p:nvSpPr>
        <p:spPr bwMode="auto">
          <a:xfrm>
            <a:off x="107950" y="2205038"/>
            <a:ext cx="2160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Feels frightened intimidated</a:t>
            </a: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>
            <a:off x="2124075" y="2276475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People speak in an authoritative voice </a:t>
            </a:r>
          </a:p>
        </p:txBody>
      </p:sp>
      <p:sp>
        <p:nvSpPr>
          <p:cNvPr id="205862" name="Text Box 38"/>
          <p:cNvSpPr txBox="1">
            <a:spLocks noChangeArrowheads="1"/>
          </p:cNvSpPr>
          <p:nvPr/>
        </p:nvSpPr>
        <p:spPr bwMode="auto">
          <a:xfrm>
            <a:off x="3851275" y="2276475"/>
            <a:ext cx="792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Rebel</a:t>
            </a:r>
          </a:p>
        </p:txBody>
      </p:sp>
      <p:sp>
        <p:nvSpPr>
          <p:cNvPr id="205863" name="Text Box 39"/>
          <p:cNvSpPr txBox="1">
            <a:spLocks noChangeArrowheads="1"/>
          </p:cNvSpPr>
          <p:nvPr/>
        </p:nvSpPr>
        <p:spPr bwMode="auto">
          <a:xfrm>
            <a:off x="3635375" y="27813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People try to stop me self harming</a:t>
            </a: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>
            <a:off x="1547813" y="260350"/>
            <a:ext cx="2160587" cy="58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Historical Factors –</a:t>
            </a:r>
          </a:p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Past Traumas – neglect</a:t>
            </a:r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>
            <a:off x="1547813" y="1341438"/>
            <a:ext cx="23034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Trigger – Change in Care Team – Loss – relationship breakdown</a:t>
            </a:r>
          </a:p>
        </p:txBody>
      </p:sp>
      <p:sp>
        <p:nvSpPr>
          <p:cNvPr id="205866" name="Line 42"/>
          <p:cNvSpPr>
            <a:spLocks noChangeShapeType="1"/>
          </p:cNvSpPr>
          <p:nvPr/>
        </p:nvSpPr>
        <p:spPr bwMode="auto">
          <a:xfrm flipH="1">
            <a:off x="5148263" y="4508500"/>
            <a:ext cx="144462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67" name="Line 43"/>
          <p:cNvSpPr>
            <a:spLocks noChangeShapeType="1"/>
          </p:cNvSpPr>
          <p:nvPr/>
        </p:nvSpPr>
        <p:spPr bwMode="auto">
          <a:xfrm flipH="1">
            <a:off x="4848225" y="5084763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68" name="Line 44"/>
          <p:cNvSpPr>
            <a:spLocks noChangeShapeType="1"/>
          </p:cNvSpPr>
          <p:nvPr/>
        </p:nvSpPr>
        <p:spPr bwMode="auto">
          <a:xfrm flipH="1">
            <a:off x="4513263" y="5516563"/>
            <a:ext cx="217487" cy="290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69" name="Line 45"/>
          <p:cNvSpPr>
            <a:spLocks noChangeShapeType="1"/>
          </p:cNvSpPr>
          <p:nvPr/>
        </p:nvSpPr>
        <p:spPr bwMode="auto">
          <a:xfrm flipH="1">
            <a:off x="4248150" y="6021388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0" name="Line 46"/>
          <p:cNvSpPr>
            <a:spLocks noChangeShapeType="1"/>
          </p:cNvSpPr>
          <p:nvPr/>
        </p:nvSpPr>
        <p:spPr bwMode="auto">
          <a:xfrm flipV="1">
            <a:off x="3492500" y="30686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1" name="Line 47"/>
          <p:cNvSpPr>
            <a:spLocks noChangeShapeType="1"/>
          </p:cNvSpPr>
          <p:nvPr/>
        </p:nvSpPr>
        <p:spPr bwMode="auto">
          <a:xfrm flipV="1">
            <a:off x="4138613" y="2565400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2" name="Line 48"/>
          <p:cNvSpPr>
            <a:spLocks noChangeShapeType="1"/>
          </p:cNvSpPr>
          <p:nvPr/>
        </p:nvSpPr>
        <p:spPr bwMode="auto">
          <a:xfrm flipH="1">
            <a:off x="3563938" y="2420938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3" name="Line 49"/>
          <p:cNvSpPr>
            <a:spLocks noChangeShapeType="1"/>
          </p:cNvSpPr>
          <p:nvPr/>
        </p:nvSpPr>
        <p:spPr bwMode="auto">
          <a:xfrm>
            <a:off x="468313" y="24209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4" name="Line 50"/>
          <p:cNvSpPr>
            <a:spLocks noChangeShapeType="1"/>
          </p:cNvSpPr>
          <p:nvPr/>
        </p:nvSpPr>
        <p:spPr bwMode="auto">
          <a:xfrm>
            <a:off x="468313" y="29972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5" name="Line 51"/>
          <p:cNvSpPr>
            <a:spLocks noChangeShapeType="1"/>
          </p:cNvSpPr>
          <p:nvPr/>
        </p:nvSpPr>
        <p:spPr bwMode="auto">
          <a:xfrm>
            <a:off x="468313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6" name="Line 52"/>
          <p:cNvSpPr>
            <a:spLocks noChangeShapeType="1"/>
          </p:cNvSpPr>
          <p:nvPr/>
        </p:nvSpPr>
        <p:spPr bwMode="auto">
          <a:xfrm>
            <a:off x="827088" y="4508500"/>
            <a:ext cx="3603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7" name="Line 53"/>
          <p:cNvSpPr>
            <a:spLocks noChangeShapeType="1"/>
          </p:cNvSpPr>
          <p:nvPr/>
        </p:nvSpPr>
        <p:spPr bwMode="auto">
          <a:xfrm flipH="1">
            <a:off x="1042988" y="4868863"/>
            <a:ext cx="2889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8" name="Line 54"/>
          <p:cNvSpPr>
            <a:spLocks noChangeShapeType="1"/>
          </p:cNvSpPr>
          <p:nvPr/>
        </p:nvSpPr>
        <p:spPr bwMode="auto">
          <a:xfrm>
            <a:off x="539750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79" name="Line 55"/>
          <p:cNvSpPr>
            <a:spLocks noChangeShapeType="1"/>
          </p:cNvSpPr>
          <p:nvPr/>
        </p:nvSpPr>
        <p:spPr bwMode="auto">
          <a:xfrm>
            <a:off x="1187450" y="6237288"/>
            <a:ext cx="6477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80" name="Line 56"/>
          <p:cNvSpPr>
            <a:spLocks noChangeShapeType="1"/>
          </p:cNvSpPr>
          <p:nvPr/>
        </p:nvSpPr>
        <p:spPr bwMode="auto">
          <a:xfrm flipV="1">
            <a:off x="2916238" y="6381750"/>
            <a:ext cx="5762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81" name="Line 57"/>
          <p:cNvSpPr>
            <a:spLocks noChangeShapeType="1"/>
          </p:cNvSpPr>
          <p:nvPr/>
        </p:nvSpPr>
        <p:spPr bwMode="auto">
          <a:xfrm flipH="1" flipV="1">
            <a:off x="2916238" y="5229225"/>
            <a:ext cx="7191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82" name="Line 58"/>
          <p:cNvSpPr>
            <a:spLocks noChangeShapeType="1"/>
          </p:cNvSpPr>
          <p:nvPr/>
        </p:nvSpPr>
        <p:spPr bwMode="auto">
          <a:xfrm flipV="1">
            <a:off x="2843213" y="3357563"/>
            <a:ext cx="649287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83" name="Line 59"/>
          <p:cNvSpPr>
            <a:spLocks noChangeShapeType="1"/>
          </p:cNvSpPr>
          <p:nvPr/>
        </p:nvSpPr>
        <p:spPr bwMode="auto">
          <a:xfrm flipH="1" flipV="1">
            <a:off x="2339975" y="3500438"/>
            <a:ext cx="576263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84" name="Text Box 60"/>
          <p:cNvSpPr txBox="1">
            <a:spLocks noChangeArrowheads="1"/>
          </p:cNvSpPr>
          <p:nvPr/>
        </p:nvSpPr>
        <p:spPr bwMode="auto">
          <a:xfrm>
            <a:off x="1692275" y="414972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>
                <a:latin typeface="Times New Roman" pitchFamily="18" charset="0"/>
              </a:rPr>
              <a:t>Angry  and helpless </a:t>
            </a:r>
          </a:p>
        </p:txBody>
      </p:sp>
      <p:sp>
        <p:nvSpPr>
          <p:cNvPr id="205885" name="Text Box 61"/>
          <p:cNvSpPr txBox="1">
            <a:spLocks noChangeArrowheads="1"/>
          </p:cNvSpPr>
          <p:nvPr/>
        </p:nvSpPr>
        <p:spPr bwMode="auto">
          <a:xfrm>
            <a:off x="2484438" y="3500438"/>
            <a:ext cx="86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latin typeface="Times New Roman" pitchFamily="18" charset="0"/>
              </a:rPr>
              <a:t>Terrified Vulnerable (little girl)</a:t>
            </a:r>
          </a:p>
        </p:txBody>
      </p:sp>
      <p:sp>
        <p:nvSpPr>
          <p:cNvPr id="205886" name="Text Box 62"/>
          <p:cNvSpPr txBox="1">
            <a:spLocks noChangeArrowheads="1"/>
          </p:cNvSpPr>
          <p:nvPr/>
        </p:nvSpPr>
        <p:spPr bwMode="auto">
          <a:xfrm>
            <a:off x="3203575" y="4076700"/>
            <a:ext cx="10080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latin typeface="Times New Roman" pitchFamily="18" charset="0"/>
              </a:rPr>
              <a:t>Frustrated Fear Sadness</a:t>
            </a:r>
          </a:p>
        </p:txBody>
      </p:sp>
      <p:sp>
        <p:nvSpPr>
          <p:cNvPr id="205887" name="Line 63"/>
          <p:cNvSpPr>
            <a:spLocks noChangeShapeType="1"/>
          </p:cNvSpPr>
          <p:nvPr/>
        </p:nvSpPr>
        <p:spPr bwMode="auto">
          <a:xfrm flipH="1">
            <a:off x="4500563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88" name="Line 64"/>
          <p:cNvSpPr>
            <a:spLocks noChangeShapeType="1"/>
          </p:cNvSpPr>
          <p:nvPr/>
        </p:nvSpPr>
        <p:spPr bwMode="auto">
          <a:xfrm flipH="1">
            <a:off x="4716463" y="30686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89" name="Line 65"/>
          <p:cNvSpPr>
            <a:spLocks noChangeShapeType="1"/>
          </p:cNvSpPr>
          <p:nvPr/>
        </p:nvSpPr>
        <p:spPr bwMode="auto">
          <a:xfrm flipH="1" flipV="1">
            <a:off x="1979613" y="2420938"/>
            <a:ext cx="2159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90" name="Line 66"/>
          <p:cNvSpPr>
            <a:spLocks noChangeShapeType="1"/>
          </p:cNvSpPr>
          <p:nvPr/>
        </p:nvSpPr>
        <p:spPr bwMode="auto">
          <a:xfrm>
            <a:off x="2484438" y="9080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91" name="Line 67"/>
          <p:cNvSpPr>
            <a:spLocks noChangeShapeType="1"/>
          </p:cNvSpPr>
          <p:nvPr/>
        </p:nvSpPr>
        <p:spPr bwMode="auto">
          <a:xfrm>
            <a:off x="5940425" y="52292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92" name="Line 68"/>
          <p:cNvSpPr>
            <a:spLocks noChangeShapeType="1"/>
          </p:cNvSpPr>
          <p:nvPr/>
        </p:nvSpPr>
        <p:spPr bwMode="auto">
          <a:xfrm>
            <a:off x="5651500" y="34290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93" name="Text Box 69"/>
          <p:cNvSpPr txBox="1">
            <a:spLocks noChangeArrowheads="1"/>
          </p:cNvSpPr>
          <p:nvPr/>
        </p:nvSpPr>
        <p:spPr bwMode="auto">
          <a:xfrm>
            <a:off x="6372225" y="5805488"/>
            <a:ext cx="1368425" cy="677862"/>
          </a:xfrm>
          <a:prstGeom prst="rect">
            <a:avLst/>
          </a:prstGeom>
          <a:solidFill>
            <a:srgbClr val="339966"/>
          </a:solidFill>
          <a:ln w="38100">
            <a:solidFill>
              <a:srgbClr val="3399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Learn DBT skills/emotional regulation</a:t>
            </a:r>
          </a:p>
        </p:txBody>
      </p:sp>
      <p:sp>
        <p:nvSpPr>
          <p:cNvPr id="205894" name="Line 70"/>
          <p:cNvSpPr>
            <a:spLocks noChangeShapeType="1"/>
          </p:cNvSpPr>
          <p:nvPr/>
        </p:nvSpPr>
        <p:spPr bwMode="auto">
          <a:xfrm>
            <a:off x="3851275" y="1557338"/>
            <a:ext cx="7207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95" name="Line 71"/>
          <p:cNvSpPr>
            <a:spLocks noChangeShapeType="1"/>
          </p:cNvSpPr>
          <p:nvPr/>
        </p:nvSpPr>
        <p:spPr bwMode="auto">
          <a:xfrm flipH="1">
            <a:off x="1835150" y="1844675"/>
            <a:ext cx="5762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96" name="AutoShape 72"/>
          <p:cNvSpPr>
            <a:spLocks noChangeArrowheads="1"/>
          </p:cNvSpPr>
          <p:nvPr/>
        </p:nvSpPr>
        <p:spPr bwMode="auto">
          <a:xfrm rot="1349962">
            <a:off x="5219700" y="5661025"/>
            <a:ext cx="982663" cy="457200"/>
          </a:xfrm>
          <a:prstGeom prst="rightArrow">
            <a:avLst>
              <a:gd name="adj1" fmla="val 50000"/>
              <a:gd name="adj2" fmla="val 53733"/>
            </a:avLst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endParaRPr lang="en-GB">
              <a:latin typeface="Arial" charset="0"/>
            </a:endParaRPr>
          </a:p>
        </p:txBody>
      </p:sp>
      <p:sp>
        <p:nvSpPr>
          <p:cNvPr id="205897" name="Text Box 73"/>
          <p:cNvSpPr txBox="1">
            <a:spLocks noChangeArrowheads="1"/>
          </p:cNvSpPr>
          <p:nvPr/>
        </p:nvSpPr>
        <p:spPr bwMode="auto">
          <a:xfrm rot="-152688">
            <a:off x="5292725" y="5661025"/>
            <a:ext cx="574675" cy="287338"/>
          </a:xfrm>
          <a:prstGeom prst="rect">
            <a:avLst/>
          </a:prstGeom>
          <a:solidFill>
            <a:srgbClr val="FFFFFF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altLang="ja-JP" sz="1100" b="1">
                <a:latin typeface="Times New Roman" pitchFamily="18" charset="0"/>
                <a:ea typeface="ＭＳ 明朝" pitchFamily="49" charset="-128"/>
              </a:rPr>
              <a:t>EXIT</a:t>
            </a:r>
            <a:endParaRPr lang="en-GB">
              <a:latin typeface="Arial" charset="0"/>
            </a:endParaRPr>
          </a:p>
        </p:txBody>
      </p:sp>
      <p:sp>
        <p:nvSpPr>
          <p:cNvPr id="205898" name="Text Box 74"/>
          <p:cNvSpPr txBox="1">
            <a:spLocks noChangeArrowheads="1"/>
          </p:cNvSpPr>
          <p:nvPr/>
        </p:nvSpPr>
        <p:spPr bwMode="auto">
          <a:xfrm>
            <a:off x="3563938" y="5805488"/>
            <a:ext cx="1944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Seek care through self harm</a:t>
            </a:r>
          </a:p>
        </p:txBody>
      </p:sp>
      <p:sp>
        <p:nvSpPr>
          <p:cNvPr id="205899" name="Line 75"/>
          <p:cNvSpPr>
            <a:spLocks noChangeShapeType="1"/>
          </p:cNvSpPr>
          <p:nvPr/>
        </p:nvSpPr>
        <p:spPr bwMode="auto">
          <a:xfrm flipV="1">
            <a:off x="7596188" y="1341438"/>
            <a:ext cx="2889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58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058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5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05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0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0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0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0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0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0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0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0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0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0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0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0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0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05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05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2" grpId="0" animBg="1"/>
      <p:bldP spid="205833" grpId="0" build="allAtOnce" animBg="1"/>
      <p:bldP spid="205838" grpId="0"/>
      <p:bldP spid="205839" grpId="0"/>
      <p:bldP spid="205840" grpId="0"/>
      <p:bldP spid="205841" grpId="0"/>
      <p:bldP spid="205842" grpId="0"/>
      <p:bldP spid="205843" grpId="0" animBg="1"/>
      <p:bldP spid="205844" grpId="0" animBg="1"/>
      <p:bldP spid="205845" grpId="0" animBg="1"/>
      <p:bldP spid="205846" grpId="0" animBg="1"/>
      <p:bldP spid="205847" grpId="0" animBg="1"/>
      <p:bldP spid="205848" grpId="0" animBg="1"/>
      <p:bldP spid="205849" grpId="0" animBg="1"/>
      <p:bldP spid="205850" grpId="0"/>
      <p:bldP spid="205851" grpId="0"/>
      <p:bldP spid="205852" grpId="0"/>
      <p:bldP spid="205853" grpId="0"/>
      <p:bldP spid="205854" grpId="0"/>
      <p:bldP spid="205855" grpId="0"/>
      <p:bldP spid="205856" grpId="0"/>
      <p:bldP spid="205857" grpId="0"/>
      <p:bldP spid="205858" grpId="0"/>
      <p:bldP spid="205859" grpId="0"/>
      <p:bldP spid="205860" grpId="0"/>
      <p:bldP spid="205861" grpId="0"/>
      <p:bldP spid="205862" grpId="0"/>
      <p:bldP spid="205863" grpId="0"/>
      <p:bldP spid="205864" grpId="0" animBg="1"/>
      <p:bldP spid="205865" grpId="0" animBg="1"/>
      <p:bldP spid="205866" grpId="0" animBg="1"/>
      <p:bldP spid="205867" grpId="0" animBg="1"/>
      <p:bldP spid="205868" grpId="0" animBg="1"/>
      <p:bldP spid="205869" grpId="0" animBg="1"/>
      <p:bldP spid="205870" grpId="0" animBg="1"/>
      <p:bldP spid="205871" grpId="0" animBg="1"/>
      <p:bldP spid="205872" grpId="0" animBg="1"/>
      <p:bldP spid="205873" grpId="0" animBg="1"/>
      <p:bldP spid="205874" grpId="0" animBg="1"/>
      <p:bldP spid="205875" grpId="0" animBg="1"/>
      <p:bldP spid="205876" grpId="0" animBg="1"/>
      <p:bldP spid="205877" grpId="0" animBg="1"/>
      <p:bldP spid="205878" grpId="0" animBg="1"/>
      <p:bldP spid="205879" grpId="0" animBg="1"/>
      <p:bldP spid="205880" grpId="0" animBg="1"/>
      <p:bldP spid="205881" grpId="0" animBg="1"/>
      <p:bldP spid="205882" grpId="0" animBg="1"/>
      <p:bldP spid="205883" grpId="0" animBg="1"/>
      <p:bldP spid="205884" grpId="0"/>
      <p:bldP spid="205885" grpId="0" build="allAtOnce"/>
      <p:bldP spid="205886" grpId="0" build="allAtOnce"/>
      <p:bldP spid="205887" grpId="0" animBg="1"/>
      <p:bldP spid="205888" grpId="0" animBg="1"/>
      <p:bldP spid="205889" grpId="0" animBg="1"/>
      <p:bldP spid="205890" grpId="0" animBg="1"/>
      <p:bldP spid="205891" grpId="0" animBg="1"/>
      <p:bldP spid="205892" grpId="0" animBg="1"/>
      <p:bldP spid="205893" grpId="0" animBg="1"/>
      <p:bldP spid="205894" grpId="0" animBg="1"/>
      <p:bldP spid="205895" grpId="0" animBg="1"/>
      <p:bldP spid="205896" grpId="0" animBg="1"/>
      <p:bldP spid="205897" grpId="0" animBg="1"/>
      <p:bldP spid="205898" grpId="0"/>
      <p:bldP spid="2058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0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>
                <a:solidFill>
                  <a:schemeClr val="tx1"/>
                </a:solidFill>
              </a:rPr>
              <a:t/>
            </a:r>
            <a:br>
              <a:rPr lang="en-GB" sz="4000" dirty="0">
                <a:solidFill>
                  <a:schemeClr val="tx1"/>
                </a:solidFill>
              </a:rPr>
            </a:br>
            <a:r>
              <a:rPr lang="en-GB" sz="40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Whole Team approach to Formulation-Feedback from staff focus groups</a:t>
            </a:r>
            <a:r>
              <a:rPr lang="en-GB" sz="3800" dirty="0">
                <a:solidFill>
                  <a:schemeClr val="tx1"/>
                </a:solidFill>
              </a:rPr>
              <a:t>.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8786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Not focusing on diagnosis; focusing on service users lives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Empowering the team; being valued, everyone in-putting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Consistency in the approach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Tailoring service to meet individuals needs – holding on to individuals identity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Sharing team decisions around risk, builds confidence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Understanding the meaning in behaviour, understanding your own responses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>
                <a:solidFill>
                  <a:schemeClr val="tx1"/>
                </a:solidFill>
              </a:rPr>
              <a:t>Builds human connection to our service users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29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2900" dirty="0">
              <a:solidFill>
                <a:schemeClr val="tx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2900" dirty="0">
              <a:solidFill>
                <a:schemeClr val="tx1"/>
              </a:solidFill>
            </a:endParaRPr>
          </a:p>
        </p:txBody>
      </p:sp>
      <p:pic>
        <p:nvPicPr>
          <p:cNvPr id="251928" name="Picture 9" descr="cid:image001.jpg@01CC4226.A9FB975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1924" name="Object 20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51935" name="Document" r:id="rId6" imgW="738711" imgH="307570" progId="Word.Document.8">
              <p:embed/>
            </p:oleObj>
          </a:graphicData>
        </a:graphic>
      </p:graphicFrame>
      <p:sp>
        <p:nvSpPr>
          <p:cNvPr id="251929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51925" name="Object 21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51936" name="Document" r:id="rId7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4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1371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100" dirty="0"/>
              <a:t/>
            </a:r>
            <a:br>
              <a:rPr lang="en-GB" sz="3100" dirty="0"/>
            </a:br>
            <a:r>
              <a:rPr lang="en-GB" sz="44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Builds human connection to our service users</a:t>
            </a:r>
          </a:p>
        </p:txBody>
      </p:sp>
      <p:sp>
        <p:nvSpPr>
          <p:cNvPr id="258055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3100" i="1" dirty="0"/>
              <a:t>“case formulation makes us look at the bigger </a:t>
            </a:r>
            <a:r>
              <a:rPr lang="en-GB" sz="3100" i="1" dirty="0" smtClean="0"/>
              <a:t>picture. Maybe </a:t>
            </a:r>
            <a:r>
              <a:rPr lang="en-GB" sz="3100" i="1" dirty="0"/>
              <a:t>you’re dealing with a crisis where someone is being verbally abusive you’ve got in the back of your mind all these discussions that you’ve had as a group about maybe why they are in that place right now, that it is not personal, its not because of you this has happened, and triggered loads of other </a:t>
            </a:r>
            <a:r>
              <a:rPr lang="en-GB" sz="3100" i="1" dirty="0" err="1"/>
              <a:t>feelings..it</a:t>
            </a:r>
            <a:r>
              <a:rPr lang="en-GB" sz="3100" i="1" dirty="0"/>
              <a:t> keeps it in the back of your head so that you are never kind of feeling animosity towards the service user for being aggressive because you’ve got a further understanding of what they’re going through”</a:t>
            </a:r>
          </a:p>
        </p:txBody>
      </p:sp>
      <p:pic>
        <p:nvPicPr>
          <p:cNvPr id="258070" name="Picture 9" descr="cid:image001.jpg@01CC4226.A9FB9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8066" name="Object 18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58079" name="Document" r:id="rId5" imgW="738711" imgH="307570" progId="Word.Document.8">
              <p:embed/>
            </p:oleObj>
          </a:graphicData>
        </a:graphic>
      </p:graphicFrame>
      <p:sp>
        <p:nvSpPr>
          <p:cNvPr id="258071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58067" name="Object 19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58080" name="Document" r:id="rId6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8" name="Title 1"/>
          <p:cNvSpPr>
            <a:spLocks noGrp="1"/>
          </p:cNvSpPr>
          <p:nvPr>
            <p:ph type="title" idx="4294967295"/>
          </p:nvPr>
        </p:nvSpPr>
        <p:spPr>
          <a:xfrm>
            <a:off x="0" y="417513"/>
            <a:ext cx="7589838" cy="1214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44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Understanding the meaning in behaviour, understanding your own responses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4294967295"/>
          </p:nvPr>
        </p:nvSpPr>
        <p:spPr>
          <a:xfrm>
            <a:off x="0" y="1981200"/>
            <a:ext cx="8229600" cy="4114800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endParaRPr lang="en-GB" sz="29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dirty="0"/>
              <a:t>“</a:t>
            </a:r>
            <a:r>
              <a:rPr lang="en-GB" sz="2900" i="1" dirty="0"/>
              <a:t>Because service users are behaving in ways that elicits a response from you but when you have got that diagram you can see other avenues and you can see why”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i="1" dirty="0"/>
              <a:t>“having the team formulation and having like a diagram that explains your own responses so you know that sometimes the feelings that you are feeling are natural…you know where it’s coming from”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en-GB" sz="2900" i="1" dirty="0"/>
              <a:t>“it helps because you feel like you have understood the problem a bit </a:t>
            </a:r>
            <a:r>
              <a:rPr lang="en-GB" sz="2900" i="1" dirty="0" err="1"/>
              <a:t>more..that</a:t>
            </a:r>
            <a:r>
              <a:rPr lang="en-GB" sz="2900" i="1" dirty="0"/>
              <a:t> gives us confidence in what we are </a:t>
            </a:r>
            <a:r>
              <a:rPr lang="en-GB" sz="2900" i="1" dirty="0" err="1"/>
              <a:t>doing..its</a:t>
            </a:r>
            <a:r>
              <a:rPr lang="en-GB" sz="2900" i="1" dirty="0"/>
              <a:t> easier to give our service users confidence”</a:t>
            </a:r>
          </a:p>
        </p:txBody>
      </p:sp>
      <p:pic>
        <p:nvPicPr>
          <p:cNvPr id="259094" name="Picture 9" descr="cid:image001.jpg@01CC4226.A9FB975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9090" name="Object 18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59101" name="Document" r:id="rId5" imgW="738711" imgH="307570" progId="Word.Document.8">
              <p:embed/>
            </p:oleObj>
          </a:graphicData>
        </a:graphic>
      </p:graphicFrame>
      <p:sp>
        <p:nvSpPr>
          <p:cNvPr id="259095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59091" name="Object 19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59102" name="Document" r:id="rId6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0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Rectangle 10"/>
          <p:cNvSpPr>
            <a:spLocks noChangeArrowheads="1"/>
          </p:cNvSpPr>
          <p:nvPr/>
        </p:nvSpPr>
        <p:spPr bwMode="auto">
          <a:xfrm>
            <a:off x="56331" y="639457"/>
            <a:ext cx="8993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cap="all" dirty="0" smtClean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helped service users -Themes From the Thematic Analysis with 20 Service Users across the pathway.</a:t>
            </a:r>
            <a:endParaRPr lang="en-GB" sz="1400" b="1" cap="all" dirty="0">
              <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4216" name="Picture 9" descr="cid:image001.jpg@01CC4226.A9FB975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213" name="Object 69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134232" name="Document" r:id="rId6" imgW="738711" imgH="307570" progId="Word.Document.8">
              <p:embed/>
            </p:oleObj>
          </a:graphicData>
        </a:graphic>
      </p:graphicFrame>
      <p:sp>
        <p:nvSpPr>
          <p:cNvPr id="134217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134214" name="Object 70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134233" name="Document" r:id="rId7" imgW="846089" imgH="671389" progId="Word.Document.8">
              <p:embed/>
            </p:oleObj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38525" y="1600200"/>
            <a:ext cx="3884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Increased understanding provided containment</a:t>
            </a:r>
            <a:endParaRPr lang="en-GB" sz="1600"/>
          </a:p>
        </p:txBody>
      </p:sp>
      <p:sp>
        <p:nvSpPr>
          <p:cNvPr id="14" name="Rounded Rectangular Callout 13"/>
          <p:cNvSpPr/>
          <p:nvPr/>
        </p:nvSpPr>
        <p:spPr>
          <a:xfrm>
            <a:off x="179388" y="1355420"/>
            <a:ext cx="2506662" cy="1123411"/>
          </a:xfrm>
          <a:prstGeom prst="wedgeRoundRectCallout">
            <a:avLst>
              <a:gd name="adj1" fmla="val 71440"/>
              <a:gd name="adj2" fmla="val 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</a:rPr>
              <a:t>Shared formulation gave me a sense of hope…feeling like …finally I understand it and there's a way out… </a:t>
            </a:r>
            <a:r>
              <a:rPr lang="en-GB" sz="1200" dirty="0" smtClean="0">
                <a:solidFill>
                  <a:schemeClr val="tx1"/>
                </a:solidFill>
              </a:rPr>
              <a:t>“</a:t>
            </a:r>
            <a:r>
              <a:rPr lang="en-GB" sz="1200" dirty="0" smtClean="0">
                <a:solidFill>
                  <a:srgbClr val="0000FF"/>
                </a:solidFill>
              </a:rPr>
              <a:t>helped me to understand what was going on for my son”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79400" y="5637213"/>
            <a:ext cx="3295650" cy="992187"/>
          </a:xfrm>
          <a:prstGeom prst="wedgeRoundRectCallout">
            <a:avLst>
              <a:gd name="adj1" fmla="val 67982"/>
              <a:gd name="adj2" fmla="val 169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ja-JP" sz="1200" dirty="0">
                <a:solidFill>
                  <a:schemeClr val="tx1"/>
                </a:solidFill>
              </a:rPr>
              <a:t>developing the shared formulation and ways out – using e.g. “DBT skills to self manage gave a new perspective to think about </a:t>
            </a:r>
            <a:r>
              <a:rPr lang="en-GB" altLang="ja-JP" sz="1200" dirty="0" smtClean="0">
                <a:solidFill>
                  <a:schemeClr val="tx1"/>
                </a:solidFill>
              </a:rPr>
              <a:t>others ways </a:t>
            </a:r>
            <a:r>
              <a:rPr lang="en-GB" altLang="ja-JP" sz="1200" dirty="0">
                <a:solidFill>
                  <a:schemeClr val="tx1"/>
                </a:solidFill>
              </a:rPr>
              <a:t>to </a:t>
            </a:r>
            <a:r>
              <a:rPr lang="en-GB" altLang="ja-JP" sz="1200" dirty="0" smtClean="0">
                <a:solidFill>
                  <a:schemeClr val="tx1"/>
                </a:solidFill>
              </a:rPr>
              <a:t>manage myself”. “helped me and the team to work in a consistent positive way”.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654800" y="1978025"/>
            <a:ext cx="2363788" cy="1514320"/>
          </a:xfrm>
          <a:prstGeom prst="wedgeRoundRectCallout">
            <a:avLst>
              <a:gd name="adj1" fmla="val -87201"/>
              <a:gd name="adj2" fmla="val 102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ja-JP" sz="1200" dirty="0" smtClean="0">
                <a:solidFill>
                  <a:schemeClr val="tx1"/>
                </a:solidFill>
              </a:rPr>
              <a:t>“</a:t>
            </a:r>
            <a:r>
              <a:rPr lang="en-GB" altLang="ja-JP" sz="1200" dirty="0" smtClean="0">
                <a:solidFill>
                  <a:srgbClr val="0000FF"/>
                </a:solidFill>
              </a:rPr>
              <a:t>Not </a:t>
            </a:r>
            <a:r>
              <a:rPr lang="en-GB" altLang="ja-JP" sz="1200" dirty="0">
                <a:solidFill>
                  <a:srgbClr val="0000FF"/>
                </a:solidFill>
              </a:rPr>
              <a:t>vying for </a:t>
            </a:r>
            <a:r>
              <a:rPr lang="en-GB" altLang="ja-JP" sz="1200" dirty="0" smtClean="0">
                <a:solidFill>
                  <a:srgbClr val="0000FF"/>
                </a:solidFill>
              </a:rPr>
              <a:t>control” </a:t>
            </a:r>
            <a:r>
              <a:rPr lang="en-GB" altLang="ja-JP" sz="1200" dirty="0">
                <a:solidFill>
                  <a:schemeClr val="tx1"/>
                </a:solidFill>
              </a:rPr>
              <a:t>–</a:t>
            </a:r>
            <a:r>
              <a:rPr lang="en-GB" altLang="ja-JP" sz="1200" dirty="0">
                <a:solidFill>
                  <a:srgbClr val="0000FF"/>
                </a:solidFill>
              </a:rPr>
              <a:t>”no mixed </a:t>
            </a:r>
            <a:r>
              <a:rPr lang="en-GB" altLang="ja-JP" sz="1200" dirty="0" smtClean="0">
                <a:solidFill>
                  <a:srgbClr val="0000FF"/>
                </a:solidFill>
              </a:rPr>
              <a:t>messages” </a:t>
            </a:r>
            <a:r>
              <a:rPr lang="en-GB" altLang="ja-JP" sz="1200" dirty="0">
                <a:solidFill>
                  <a:srgbClr val="0000FF"/>
                </a:solidFill>
              </a:rPr>
              <a:t>–</a:t>
            </a:r>
            <a:r>
              <a:rPr lang="en-GB" altLang="ja-JP" sz="1200" dirty="0">
                <a:solidFill>
                  <a:schemeClr val="tx1"/>
                </a:solidFill>
              </a:rPr>
              <a:t> I knew what was  expected of me and what I could expect of the </a:t>
            </a:r>
            <a:r>
              <a:rPr lang="en-GB" altLang="ja-JP" sz="1200" dirty="0" smtClean="0">
                <a:solidFill>
                  <a:schemeClr val="tx1"/>
                </a:solidFill>
              </a:rPr>
              <a:t>staff”…the spikey drawing helped with the cutting and working with staff in all the teams with the drawing…”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97138" y="2387600"/>
            <a:ext cx="3967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600" b="1"/>
              <a:t>Shared approach reduced conflict through mutual and agreed expectations</a:t>
            </a:r>
            <a:endParaRPr lang="en-GB" sz="1600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380038" y="3697288"/>
            <a:ext cx="2359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600" b="1"/>
              <a:t>Managed transitions </a:t>
            </a:r>
            <a:endParaRPr lang="en-GB" sz="160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31925" y="4481513"/>
            <a:ext cx="5189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600" b="1"/>
              <a:t>Clear risk and crisis management led by the service user- communicated with family/others to all teams</a:t>
            </a:r>
            <a:endParaRPr lang="en-GB" sz="160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73538" y="6045200"/>
            <a:ext cx="3432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1600" b="1"/>
              <a:t>Keeping interventions skills based and practical</a:t>
            </a:r>
            <a:endParaRPr lang="en-GB" sz="1600"/>
          </a:p>
        </p:txBody>
      </p:sp>
      <p:sp>
        <p:nvSpPr>
          <p:cNvPr id="27" name="Rounded Rectangular Callout 26"/>
          <p:cNvSpPr/>
          <p:nvPr/>
        </p:nvSpPr>
        <p:spPr>
          <a:xfrm>
            <a:off x="214313" y="3382963"/>
            <a:ext cx="3959225" cy="1098550"/>
          </a:xfrm>
          <a:prstGeom prst="wedgeRoundRectCallout">
            <a:avLst>
              <a:gd name="adj1" fmla="val 74926"/>
              <a:gd name="adj2" fmla="val -4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>
                <a:solidFill>
                  <a:schemeClr val="tx1"/>
                </a:solidFill>
              </a:rPr>
              <a:t>The shared formulation </a:t>
            </a:r>
            <a:r>
              <a:rPr lang="en-GB" sz="1200" dirty="0" smtClean="0">
                <a:solidFill>
                  <a:schemeClr val="tx1"/>
                </a:solidFill>
              </a:rPr>
              <a:t>and care plans within </a:t>
            </a:r>
            <a:r>
              <a:rPr lang="en-GB" sz="1200" dirty="0">
                <a:solidFill>
                  <a:schemeClr val="tx1"/>
                </a:solidFill>
              </a:rPr>
              <a:t>and between services so that the Service User did not feel abandoned – </a:t>
            </a:r>
            <a:r>
              <a:rPr lang="en-GB" sz="1200" dirty="0" smtClean="0">
                <a:solidFill>
                  <a:schemeClr val="tx1"/>
                </a:solidFill>
              </a:rPr>
              <a:t>“used to feel passed </a:t>
            </a:r>
            <a:r>
              <a:rPr lang="en-GB" sz="1200" dirty="0">
                <a:solidFill>
                  <a:schemeClr val="tx1"/>
                </a:solidFill>
              </a:rPr>
              <a:t>around </a:t>
            </a:r>
            <a:r>
              <a:rPr lang="en-GB" sz="1200" dirty="0" smtClean="0">
                <a:solidFill>
                  <a:schemeClr val="tx1"/>
                </a:solidFill>
              </a:rPr>
              <a:t>like a hot potatoes for </a:t>
            </a:r>
            <a:r>
              <a:rPr lang="en-GB" sz="1200" dirty="0">
                <a:solidFill>
                  <a:schemeClr val="tx1"/>
                </a:solidFill>
              </a:rPr>
              <a:t>the first time I wasn’t fobbed </a:t>
            </a:r>
            <a:r>
              <a:rPr lang="en-GB" sz="1200" dirty="0" smtClean="0">
                <a:solidFill>
                  <a:schemeClr val="tx1"/>
                </a:solidFill>
              </a:rPr>
              <a:t>off… particularly </a:t>
            </a:r>
            <a:r>
              <a:rPr lang="en-GB" sz="1200" dirty="0">
                <a:solidFill>
                  <a:schemeClr val="tx1"/>
                </a:solidFill>
              </a:rPr>
              <a:t>when I went to A&amp;E, </a:t>
            </a:r>
            <a:r>
              <a:rPr lang="en-GB" sz="1200" dirty="0" smtClean="0">
                <a:solidFill>
                  <a:schemeClr val="tx1"/>
                </a:solidFill>
              </a:rPr>
              <a:t>they understood with the diagram and the sheet how to help me’</a:t>
            </a:r>
            <a:r>
              <a:rPr lang="en-GB" sz="1200" dirty="0">
                <a:solidFill>
                  <a:schemeClr val="tx1"/>
                </a:solidFill>
              </a:rPr>
              <a:t>’.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5014913" y="4982086"/>
            <a:ext cx="4003675" cy="1063114"/>
          </a:xfrm>
          <a:prstGeom prst="wedgeRoundRectCallout">
            <a:avLst>
              <a:gd name="adj1" fmla="val -61678"/>
              <a:gd name="adj2" fmla="val -46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“the </a:t>
            </a:r>
            <a:r>
              <a:rPr lang="en-GB" sz="1200" dirty="0">
                <a:solidFill>
                  <a:schemeClr val="tx1"/>
                </a:solidFill>
              </a:rPr>
              <a:t>spikey diagram..it was done </a:t>
            </a:r>
            <a:r>
              <a:rPr lang="en-GB" sz="1200" dirty="0" smtClean="0">
                <a:solidFill>
                  <a:schemeClr val="tx1"/>
                </a:solidFill>
              </a:rPr>
              <a:t>with me,  </a:t>
            </a:r>
            <a:r>
              <a:rPr lang="en-GB" sz="1200" dirty="0">
                <a:solidFill>
                  <a:schemeClr val="tx1"/>
                </a:solidFill>
              </a:rPr>
              <a:t>not done </a:t>
            </a:r>
            <a:r>
              <a:rPr lang="en-GB" sz="1200" dirty="0" smtClean="0">
                <a:solidFill>
                  <a:schemeClr val="tx1"/>
                </a:solidFill>
              </a:rPr>
              <a:t>to me”…”help </a:t>
            </a:r>
            <a:r>
              <a:rPr lang="en-GB" sz="1200" dirty="0">
                <a:solidFill>
                  <a:schemeClr val="tx1"/>
                </a:solidFill>
              </a:rPr>
              <a:t>me feel more in control when everything was whirling round in my </a:t>
            </a:r>
            <a:r>
              <a:rPr lang="en-GB" sz="1200" dirty="0" smtClean="0">
                <a:solidFill>
                  <a:schemeClr val="tx1"/>
                </a:solidFill>
              </a:rPr>
              <a:t>head”…”deciding </a:t>
            </a:r>
            <a:r>
              <a:rPr lang="en-GB" sz="1200" dirty="0">
                <a:solidFill>
                  <a:schemeClr val="tx1"/>
                </a:solidFill>
              </a:rPr>
              <a:t>things together and making sure everyone knew that If I  self harmed not to panic and send me to </a:t>
            </a:r>
            <a:r>
              <a:rPr lang="en-GB" sz="1200" dirty="0" smtClean="0">
                <a:solidFill>
                  <a:schemeClr val="tx1"/>
                </a:solidFill>
              </a:rPr>
              <a:t>hospital”.</a:t>
            </a:r>
            <a:r>
              <a:rPr lang="en-GB" sz="1200" dirty="0">
                <a:solidFill>
                  <a:srgbClr val="0000FF"/>
                </a:solidFill>
              </a:rPr>
              <a:t> helped me </a:t>
            </a:r>
            <a:r>
              <a:rPr lang="en-GB" sz="1200" dirty="0" smtClean="0">
                <a:solidFill>
                  <a:srgbClr val="0000FF"/>
                </a:solidFill>
              </a:rPr>
              <a:t>to know what to do to help and not feel to scared”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9" grpId="0" animBg="1"/>
      <p:bldP spid="21" grpId="0" animBg="1"/>
      <p:bldP spid="22" grpId="0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583488" cy="1044575"/>
          </a:xfrm>
        </p:spPr>
        <p:txBody>
          <a:bodyPr anchor="b"/>
          <a:lstStyle/>
          <a:p>
            <a:pPr>
              <a:defRPr/>
            </a:pPr>
            <a:r>
              <a:rPr lang="en-GB" sz="4000" b="1" dirty="0">
                <a:ln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</a:t>
            </a:r>
          </a:p>
        </p:txBody>
      </p:sp>
      <p:sp>
        <p:nvSpPr>
          <p:cNvPr id="209922" name="Rectangle 3"/>
          <p:cNvSpPr>
            <a:spLocks noGrp="1"/>
          </p:cNvSpPr>
          <p:nvPr>
            <p:ph type="body" idx="4294967295"/>
          </p:nvPr>
        </p:nvSpPr>
        <p:spPr>
          <a:xfrm>
            <a:off x="0" y="1547813"/>
            <a:ext cx="8707408" cy="4489450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/>
              <a:buChar char=""/>
              <a:defRPr/>
            </a:pPr>
            <a:r>
              <a:rPr lang="en-GB" sz="3200" b="1" dirty="0" smtClean="0"/>
              <a:t>Managing the </a:t>
            </a:r>
            <a:r>
              <a:rPr lang="en-GB" sz="3200" b="1" dirty="0"/>
              <a:t>revolving door </a:t>
            </a:r>
            <a:r>
              <a:rPr lang="en-GB" sz="3200" dirty="0"/>
              <a:t>–whole </a:t>
            </a:r>
            <a:r>
              <a:rPr lang="en-GB" sz="3200" dirty="0" smtClean="0"/>
              <a:t>urgent care system </a:t>
            </a:r>
            <a:r>
              <a:rPr lang="en-GB" sz="3200" dirty="0"/>
              <a:t>is beginning to learn from and integrate psychological informed care, which has provided containment understanding, and compassionate care in high-risk environments</a:t>
            </a:r>
            <a:r>
              <a:rPr lang="en-GB" sz="3200" dirty="0" smtClean="0"/>
              <a:t>.</a:t>
            </a:r>
            <a:endParaRPr lang="en-GB" sz="3300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sz="3300" dirty="0" smtClean="0"/>
              <a:t>Using </a:t>
            </a:r>
            <a:r>
              <a:rPr lang="en-GB" sz="3300" dirty="0"/>
              <a:t>Emotion Focused Formulation </a:t>
            </a:r>
            <a:r>
              <a:rPr lang="en-GB" sz="3300" dirty="0" smtClean="0"/>
              <a:t>is beginning to  change </a:t>
            </a:r>
            <a:r>
              <a:rPr lang="en-GB" sz="3300" dirty="0"/>
              <a:t>the narrative for service users and staff.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GB" sz="3300" dirty="0" smtClean="0"/>
              <a:t>Improves </a:t>
            </a:r>
            <a:r>
              <a:rPr lang="en-GB" sz="3300" dirty="0"/>
              <a:t>service user and staff’s understanding of patterns in coping – offers hope, control and opportunity for change.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GB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GB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GB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GB" sz="3300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en-GB" sz="2900" dirty="0"/>
          </a:p>
        </p:txBody>
      </p:sp>
      <p:pic>
        <p:nvPicPr>
          <p:cNvPr id="209981" name="Picture 9" descr="cid:image001.jpg@01CC4226.A9FB9750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0" y="6683375"/>
            <a:ext cx="9144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977" name="Object 57"/>
          <p:cNvGraphicFramePr>
            <a:graphicFrameLocks noChangeAspect="1"/>
          </p:cNvGraphicFramePr>
          <p:nvPr/>
        </p:nvGraphicFramePr>
        <p:xfrm>
          <a:off x="8243888" y="138113"/>
          <a:ext cx="717550" cy="295275"/>
        </p:xfrm>
        <a:graphic>
          <a:graphicData uri="http://schemas.openxmlformats.org/presentationml/2006/ole">
            <p:oleObj spid="_x0000_s209992" name="Document" r:id="rId6" imgW="738711" imgH="307570" progId="Word.Document.8">
              <p:embed/>
            </p:oleObj>
          </a:graphicData>
        </a:graphic>
      </p:graphicFrame>
      <p:sp>
        <p:nvSpPr>
          <p:cNvPr id="209982" name="Text Box 7"/>
          <p:cNvSpPr txBox="1">
            <a:spLocks noChangeArrowheads="1"/>
          </p:cNvSpPr>
          <p:nvPr/>
        </p:nvSpPr>
        <p:spPr bwMode="auto">
          <a:xfrm>
            <a:off x="5219700" y="55563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solidFill>
                  <a:srgbClr val="000000"/>
                </a:solidFill>
                <a:latin typeface="Arial" charset="0"/>
              </a:rPr>
              <a:t>Sheffield Health &amp; Social Care NHS Foundation Trust</a:t>
            </a:r>
            <a:endParaRPr lang="en-GB" sz="1200">
              <a:latin typeface="Arial" charset="0"/>
            </a:endParaRPr>
          </a:p>
        </p:txBody>
      </p:sp>
      <p:graphicFrame>
        <p:nvGraphicFramePr>
          <p:cNvPr id="209978" name="Object 58"/>
          <p:cNvGraphicFramePr>
            <a:graphicFrameLocks noChangeAspect="1"/>
          </p:cNvGraphicFramePr>
          <p:nvPr/>
        </p:nvGraphicFramePr>
        <p:xfrm>
          <a:off x="55563" y="71438"/>
          <a:ext cx="685800" cy="561975"/>
        </p:xfrm>
        <a:graphic>
          <a:graphicData uri="http://schemas.openxmlformats.org/presentationml/2006/ole">
            <p:oleObj spid="_x0000_s209993" name="Document" r:id="rId7" imgW="846089" imgH="67138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9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1996</TotalTime>
  <Words>1931</Words>
  <Application>Microsoft Office PowerPoint</Application>
  <PresentationFormat>On-screen Show (4:3)</PresentationFormat>
  <Paragraphs>158</Paragraphs>
  <Slides>11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Venture</vt:lpstr>
      <vt:lpstr>Document</vt:lpstr>
      <vt:lpstr>Slide 1</vt:lpstr>
      <vt:lpstr>Slide 2</vt:lpstr>
      <vt:lpstr>Slide 3</vt:lpstr>
      <vt:lpstr>Slide 4</vt:lpstr>
      <vt:lpstr> Whole Team approach to Formulation-Feedback from staff focus groups.</vt:lpstr>
      <vt:lpstr> Builds human connection to our service users</vt:lpstr>
      <vt:lpstr>  Understanding the meaning in behaviour, understanding your own responses</vt:lpstr>
      <vt:lpstr>Slide 8</vt:lpstr>
      <vt:lpstr>Conclusion</vt:lpstr>
      <vt:lpstr>References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Service Users with Complex problems in Acute and Crisis settings</dc:title>
  <dc:creator>linda wilkinson</dc:creator>
  <cp:lastModifiedBy>Chris Clarke</cp:lastModifiedBy>
  <cp:revision>111</cp:revision>
  <cp:lastPrinted>2015-11-27T13:37:23Z</cp:lastPrinted>
  <dcterms:created xsi:type="dcterms:W3CDTF">2014-11-15T18:19:48Z</dcterms:created>
  <dcterms:modified xsi:type="dcterms:W3CDTF">2015-12-06T16:27:32Z</dcterms:modified>
</cp:coreProperties>
</file>