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4" r:id="rId2"/>
    <p:sldId id="285" r:id="rId3"/>
    <p:sldId id="299" r:id="rId4"/>
    <p:sldId id="286" r:id="rId5"/>
    <p:sldId id="287" r:id="rId6"/>
    <p:sldId id="288" r:id="rId7"/>
    <p:sldId id="289" r:id="rId8"/>
    <p:sldId id="291" r:id="rId9"/>
    <p:sldId id="292" r:id="rId10"/>
    <p:sldId id="293" r:id="rId11"/>
    <p:sldId id="294" r:id="rId12"/>
    <p:sldId id="295" r:id="rId13"/>
    <p:sldId id="296" r:id="rId14"/>
    <p:sldId id="297" r:id="rId15"/>
    <p:sldId id="298" r:id="rId16"/>
    <p:sldId id="283" r:id="rId17"/>
  </p:sldIdLst>
  <p:sldSz cx="9144000" cy="6858000" type="screen4x3"/>
  <p:notesSz cx="6858000" cy="9637713"/>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8" y="-1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GB"/>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Sheet1!$B$2</c:f>
              <c:strCache>
                <c:ptCount val="1"/>
                <c:pt idx="0">
                  <c:v>BEFORE</c:v>
                </c:pt>
              </c:strCache>
            </c:strRef>
          </c:tx>
          <c:cat>
            <c:strRef>
              <c:f>Sheet1!$A$3:$A$17</c:f>
              <c:strCache>
                <c:ptCount val="15"/>
                <c:pt idx="0">
                  <c:v>Staff Member 1</c:v>
                </c:pt>
                <c:pt idx="1">
                  <c:v>Staff Member 2</c:v>
                </c:pt>
                <c:pt idx="2">
                  <c:v>Staff Member 3</c:v>
                </c:pt>
                <c:pt idx="3">
                  <c:v>Staff Member 4</c:v>
                </c:pt>
                <c:pt idx="4">
                  <c:v>Staff Member 5</c:v>
                </c:pt>
                <c:pt idx="5">
                  <c:v>Staff Member 6</c:v>
                </c:pt>
                <c:pt idx="6">
                  <c:v>Staff Member 7</c:v>
                </c:pt>
                <c:pt idx="7">
                  <c:v>Staff Member 8</c:v>
                </c:pt>
                <c:pt idx="8">
                  <c:v>Staff Member 9</c:v>
                </c:pt>
                <c:pt idx="9">
                  <c:v>Staff Member 10</c:v>
                </c:pt>
                <c:pt idx="10">
                  <c:v>Staff Member 12</c:v>
                </c:pt>
                <c:pt idx="11">
                  <c:v>Staff Member 13</c:v>
                </c:pt>
                <c:pt idx="12">
                  <c:v>Staff Member 14</c:v>
                </c:pt>
                <c:pt idx="13">
                  <c:v>Staff Member 15</c:v>
                </c:pt>
                <c:pt idx="14">
                  <c:v>Staff Member 16</c:v>
                </c:pt>
              </c:strCache>
            </c:strRef>
          </c:cat>
          <c:val>
            <c:numRef>
              <c:f>Sheet1!$B$3:$B$17</c:f>
              <c:numCache>
                <c:formatCode>General</c:formatCode>
                <c:ptCount val="15"/>
                <c:pt idx="0">
                  <c:v>3</c:v>
                </c:pt>
                <c:pt idx="1">
                  <c:v>5</c:v>
                </c:pt>
                <c:pt idx="2">
                  <c:v>5</c:v>
                </c:pt>
                <c:pt idx="3">
                  <c:v>3</c:v>
                </c:pt>
                <c:pt idx="4">
                  <c:v>3</c:v>
                </c:pt>
                <c:pt idx="5">
                  <c:v>4</c:v>
                </c:pt>
                <c:pt idx="6">
                  <c:v>3</c:v>
                </c:pt>
                <c:pt idx="7">
                  <c:v>2</c:v>
                </c:pt>
                <c:pt idx="8">
                  <c:v>3</c:v>
                </c:pt>
                <c:pt idx="9">
                  <c:v>4</c:v>
                </c:pt>
                <c:pt idx="10">
                  <c:v>4</c:v>
                </c:pt>
                <c:pt idx="11">
                  <c:v>4</c:v>
                </c:pt>
                <c:pt idx="12">
                  <c:v>3</c:v>
                </c:pt>
                <c:pt idx="13">
                  <c:v>4</c:v>
                </c:pt>
                <c:pt idx="14">
                  <c:v>3</c:v>
                </c:pt>
              </c:numCache>
            </c:numRef>
          </c:val>
        </c:ser>
        <c:ser>
          <c:idx val="1"/>
          <c:order val="1"/>
          <c:tx>
            <c:strRef>
              <c:f>Sheet1!$C$2</c:f>
              <c:strCache>
                <c:ptCount val="1"/>
                <c:pt idx="0">
                  <c:v>AFTER</c:v>
                </c:pt>
              </c:strCache>
            </c:strRef>
          </c:tx>
          <c:cat>
            <c:strRef>
              <c:f>Sheet1!$A$3:$A$17</c:f>
              <c:strCache>
                <c:ptCount val="15"/>
                <c:pt idx="0">
                  <c:v>Staff Member 1</c:v>
                </c:pt>
                <c:pt idx="1">
                  <c:v>Staff Member 2</c:v>
                </c:pt>
                <c:pt idx="2">
                  <c:v>Staff Member 3</c:v>
                </c:pt>
                <c:pt idx="3">
                  <c:v>Staff Member 4</c:v>
                </c:pt>
                <c:pt idx="4">
                  <c:v>Staff Member 5</c:v>
                </c:pt>
                <c:pt idx="5">
                  <c:v>Staff Member 6</c:v>
                </c:pt>
                <c:pt idx="6">
                  <c:v>Staff Member 7</c:v>
                </c:pt>
                <c:pt idx="7">
                  <c:v>Staff Member 8</c:v>
                </c:pt>
                <c:pt idx="8">
                  <c:v>Staff Member 9</c:v>
                </c:pt>
                <c:pt idx="9">
                  <c:v>Staff Member 10</c:v>
                </c:pt>
                <c:pt idx="10">
                  <c:v>Staff Member 12</c:v>
                </c:pt>
                <c:pt idx="11">
                  <c:v>Staff Member 13</c:v>
                </c:pt>
                <c:pt idx="12">
                  <c:v>Staff Member 14</c:v>
                </c:pt>
                <c:pt idx="13">
                  <c:v>Staff Member 15</c:v>
                </c:pt>
                <c:pt idx="14">
                  <c:v>Staff Member 16</c:v>
                </c:pt>
              </c:strCache>
            </c:strRef>
          </c:cat>
          <c:val>
            <c:numRef>
              <c:f>Sheet1!$C$3:$C$17</c:f>
              <c:numCache>
                <c:formatCode>General</c:formatCode>
                <c:ptCount val="15"/>
                <c:pt idx="0">
                  <c:v>4</c:v>
                </c:pt>
                <c:pt idx="1">
                  <c:v>5</c:v>
                </c:pt>
                <c:pt idx="2">
                  <c:v>5</c:v>
                </c:pt>
                <c:pt idx="3">
                  <c:v>3</c:v>
                </c:pt>
                <c:pt idx="4">
                  <c:v>4</c:v>
                </c:pt>
                <c:pt idx="5">
                  <c:v>5</c:v>
                </c:pt>
                <c:pt idx="6">
                  <c:v>4</c:v>
                </c:pt>
                <c:pt idx="7">
                  <c:v>4</c:v>
                </c:pt>
                <c:pt idx="8">
                  <c:v>5</c:v>
                </c:pt>
                <c:pt idx="9">
                  <c:v>4</c:v>
                </c:pt>
                <c:pt idx="10">
                  <c:v>5</c:v>
                </c:pt>
                <c:pt idx="11">
                  <c:v>5</c:v>
                </c:pt>
                <c:pt idx="12">
                  <c:v>4</c:v>
                </c:pt>
                <c:pt idx="13">
                  <c:v>4</c:v>
                </c:pt>
                <c:pt idx="14">
                  <c:v>3</c:v>
                </c:pt>
              </c:numCache>
            </c:numRef>
          </c:val>
        </c:ser>
        <c:dLbls/>
        <c:marker val="1"/>
        <c:axId val="73519488"/>
        <c:axId val="73521408"/>
      </c:lineChart>
      <c:catAx>
        <c:axId val="73519488"/>
        <c:scaling>
          <c:orientation val="minMax"/>
        </c:scaling>
        <c:axPos val="b"/>
        <c:title>
          <c:tx>
            <c:rich>
              <a:bodyPr/>
              <a:lstStyle/>
              <a:p>
                <a:pPr>
                  <a:defRPr/>
                </a:pPr>
                <a:r>
                  <a:rPr lang="en-GB"/>
                  <a:t>Staff Members</a:t>
                </a:r>
                <a:r>
                  <a:rPr lang="en-GB" baseline="0"/>
                  <a:t> </a:t>
                </a:r>
                <a:endParaRPr lang="en-GB"/>
              </a:p>
            </c:rich>
          </c:tx>
          <c:layout/>
        </c:title>
        <c:numFmt formatCode="General" sourceLinked="0"/>
        <c:majorTickMark val="none"/>
        <c:tickLblPos val="nextTo"/>
        <c:crossAx val="73521408"/>
        <c:crosses val="autoZero"/>
        <c:auto val="1"/>
        <c:lblAlgn val="ctr"/>
        <c:lblOffset val="100"/>
      </c:catAx>
      <c:valAx>
        <c:axId val="73521408"/>
        <c:scaling>
          <c:orientation val="minMax"/>
          <c:max val="5"/>
          <c:min val="0"/>
        </c:scaling>
        <c:axPos val="l"/>
        <c:majorGridlines/>
        <c:title>
          <c:tx>
            <c:rich>
              <a:bodyPr rot="-5400000" vert="horz"/>
              <a:lstStyle/>
              <a:p>
                <a:pPr>
                  <a:defRPr/>
                </a:pPr>
                <a:r>
                  <a:rPr lang="en-GB"/>
                  <a:t>Ratings</a:t>
                </a:r>
              </a:p>
            </c:rich>
          </c:tx>
          <c:layout/>
        </c:title>
        <c:numFmt formatCode="General" sourceLinked="1"/>
        <c:majorTickMark val="none"/>
        <c:tickLblPos val="nextTo"/>
        <c:spPr>
          <a:ln w="9525">
            <a:noFill/>
          </a:ln>
        </c:spPr>
        <c:crossAx val="73519488"/>
        <c:crosses val="autoZero"/>
        <c:crossBetween val="between"/>
        <c:majorUnit val="0.5"/>
        <c:minorUnit val="0.5"/>
      </c:valAx>
    </c:plotArea>
    <c:legend>
      <c:legendPos val="b"/>
      <c:layout/>
    </c:legend>
    <c:plotVisOnly val="1"/>
    <c:dispBlanksAs val="zero"/>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26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826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5C4B1C36-C85E-784D-B519-7DBA5DC2FB1F}" type="datetimeFigureOut">
              <a:rPr lang="en-GB"/>
              <a:pPr>
                <a:defRPr/>
              </a:pPr>
              <a:t>06/12/2015</a:t>
            </a:fld>
            <a:endParaRPr lang="en-GB"/>
          </a:p>
        </p:txBody>
      </p:sp>
      <p:sp>
        <p:nvSpPr>
          <p:cNvPr id="4" name="Slide Image Placeholder 3"/>
          <p:cNvSpPr>
            <a:spLocks noGrp="1" noRot="1" noChangeAspect="1"/>
          </p:cNvSpPr>
          <p:nvPr>
            <p:ph type="sldImg" idx="2"/>
          </p:nvPr>
        </p:nvSpPr>
        <p:spPr>
          <a:xfrm>
            <a:off x="1019175" y="722313"/>
            <a:ext cx="4819650" cy="361473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578350"/>
            <a:ext cx="5486400" cy="43370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153525"/>
            <a:ext cx="2971800" cy="4826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9153525"/>
            <a:ext cx="2971800" cy="4826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FDD69990-C9CC-D445-AD93-A7A4A2B6103A}" type="slidenum">
              <a:rPr lang="en-GB"/>
              <a:pPr>
                <a:defRPr/>
              </a:pPr>
              <a:t>‹#›</a:t>
            </a:fld>
            <a:endParaRPr lang="en-GB"/>
          </a:p>
        </p:txBody>
      </p:sp>
    </p:spTree>
    <p:extLst>
      <p:ext uri="{BB962C8B-B14F-4D97-AF65-F5344CB8AC3E}">
        <p14:creationId xmlns:p14="http://schemas.microsoft.com/office/powerpoint/2010/main" xmlns="" val="31927091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BB2A0B-72C3-4CCB-B3EC-1B65B56753C9}" type="slidenum">
              <a:rPr lang="en-GB" smtClean="0"/>
              <a:pPr/>
              <a:t>1</a:t>
            </a:fld>
            <a:endParaRPr lang="en-GB"/>
          </a:p>
        </p:txBody>
      </p:sp>
    </p:spTree>
    <p:extLst>
      <p:ext uri="{BB962C8B-B14F-4D97-AF65-F5344CB8AC3E}">
        <p14:creationId xmlns:p14="http://schemas.microsoft.com/office/powerpoint/2010/main" xmlns="" val="2534556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BB2A0B-72C3-4CCB-B3EC-1B65B56753C9}" type="slidenum">
              <a:rPr lang="en-GB" smtClean="0"/>
              <a:pPr/>
              <a:t>5</a:t>
            </a:fld>
            <a:endParaRPr lang="en-GB"/>
          </a:p>
        </p:txBody>
      </p:sp>
    </p:spTree>
    <p:extLst>
      <p:ext uri="{BB962C8B-B14F-4D97-AF65-F5344CB8AC3E}">
        <p14:creationId xmlns:p14="http://schemas.microsoft.com/office/powerpoint/2010/main" xmlns="" val="3045529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BB2A0B-72C3-4CCB-B3EC-1B65B56753C9}" type="slidenum">
              <a:rPr lang="en-GB" smtClean="0"/>
              <a:pPr/>
              <a:t>8</a:t>
            </a:fld>
            <a:endParaRPr lang="en-GB"/>
          </a:p>
        </p:txBody>
      </p:sp>
    </p:spTree>
    <p:extLst>
      <p:ext uri="{BB962C8B-B14F-4D97-AF65-F5344CB8AC3E}">
        <p14:creationId xmlns:p14="http://schemas.microsoft.com/office/powerpoint/2010/main" xmlns="" val="4129683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BB2A0B-72C3-4CCB-B3EC-1B65B56753C9}" type="slidenum">
              <a:rPr lang="en-GB" smtClean="0"/>
              <a:pPr/>
              <a:t>9</a:t>
            </a:fld>
            <a:endParaRPr lang="en-GB"/>
          </a:p>
        </p:txBody>
      </p:sp>
    </p:spTree>
    <p:extLst>
      <p:ext uri="{BB962C8B-B14F-4D97-AF65-F5344CB8AC3E}">
        <p14:creationId xmlns:p14="http://schemas.microsoft.com/office/powerpoint/2010/main" xmlns="" val="151263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BB2A0B-72C3-4CCB-B3EC-1B65B56753C9}" type="slidenum">
              <a:rPr lang="en-GB" smtClean="0"/>
              <a:pPr/>
              <a:t>14</a:t>
            </a:fld>
            <a:endParaRPr lang="en-GB"/>
          </a:p>
        </p:txBody>
      </p:sp>
    </p:spTree>
    <p:extLst>
      <p:ext uri="{BB962C8B-B14F-4D97-AF65-F5344CB8AC3E}">
        <p14:creationId xmlns:p14="http://schemas.microsoft.com/office/powerpoint/2010/main" xmlns="" val="3103538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BlockBgnd mentalHealth 01.png"/>
          <p:cNvPicPr>
            <a:picLocks noChangeAspect="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410400" y="1054801"/>
            <a:ext cx="8270420" cy="759599"/>
          </a:xfrm>
        </p:spPr>
        <p:txBody>
          <a:bodyPr>
            <a:noAutofit/>
          </a:bodyPr>
          <a:lstStyle>
            <a:lvl1pPr algn="l">
              <a:defRPr sz="4400" b="1">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10400" y="1814400"/>
            <a:ext cx="5826221" cy="1752600"/>
          </a:xfrm>
        </p:spPr>
        <p:txBody>
          <a:bodyPr>
            <a:noAutofit/>
          </a:bodyPr>
          <a:lstStyle>
            <a:lvl1pPr marL="0" indent="0" algn="l">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xmlns="" val="280304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4" name="Picture 7" descr="BlockBgnd mentalHealth 02.png"/>
          <p:cNvPicPr>
            <a:picLocks noChangeAspect="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Straight Connector 4"/>
          <p:cNvCxnSpPr/>
          <p:nvPr/>
        </p:nvCxnSpPr>
        <p:spPr>
          <a:xfrm>
            <a:off x="420688" y="1123950"/>
            <a:ext cx="828040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21200" y="1886400"/>
            <a:ext cx="4038600" cy="3855600"/>
          </a:xfrm>
        </p:spPr>
        <p:txBody>
          <a:bodyPr/>
          <a:lstStyle>
            <a:lvl1pPr marL="0" indent="0">
              <a:spcBef>
                <a:spcPts val="0"/>
              </a:spcBef>
              <a:buFontTx/>
              <a:buNone/>
              <a:defRPr sz="2400" b="1">
                <a:solidFill>
                  <a:srgbClr val="FFFFFF"/>
                </a:solidFill>
              </a:defRPr>
            </a:lvl1pPr>
            <a:lvl2pPr marL="0" indent="0">
              <a:spcBef>
                <a:spcPts val="0"/>
              </a:spcBef>
              <a:buFontTx/>
              <a:buNone/>
              <a:defRPr sz="1800">
                <a:solidFill>
                  <a:srgbClr val="FFFFFF"/>
                </a:solidFill>
              </a:defRPr>
            </a:lvl2pPr>
            <a:lvl3pPr marL="0">
              <a:buFontTx/>
              <a:buNone/>
              <a:defRPr sz="1600">
                <a:solidFill>
                  <a:srgbClr val="FFFFFF"/>
                </a:solidFill>
              </a:defRPr>
            </a:lvl3pPr>
            <a:lvl4pPr marL="0">
              <a:buFontTx/>
              <a:buNone/>
              <a:defRPr sz="1600">
                <a:solidFill>
                  <a:srgbClr val="FFFFFF"/>
                </a:solidFill>
              </a:defRPr>
            </a:lvl4pPr>
            <a:lvl5pPr marL="0">
              <a:buClr>
                <a:schemeClr val="bg1"/>
              </a:buClr>
              <a:buFontTx/>
              <a:buNone/>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754745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1200" y="1886400"/>
            <a:ext cx="4038600" cy="3855600"/>
          </a:xfrm>
        </p:spPr>
        <p:txBody>
          <a:bodyPr/>
          <a:lstStyle>
            <a:lvl1pPr>
              <a:spcBef>
                <a:spcPts val="400"/>
              </a:spcBef>
              <a:spcAft>
                <a:spcPts val="400"/>
              </a:spcAft>
              <a:defRPr sz="2000"/>
            </a:lvl1pPr>
            <a:lvl2pPr>
              <a:spcBef>
                <a:spcPts val="400"/>
              </a:spcBef>
              <a:spcAft>
                <a:spcPts val="400"/>
              </a:spcAft>
              <a:defRPr sz="1600"/>
            </a:lvl2pPr>
            <a:lvl3pPr>
              <a:defRPr sz="16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86400"/>
            <a:ext cx="4038600" cy="3855600"/>
          </a:xfrm>
        </p:spPr>
        <p:txBody>
          <a:bodyPr/>
          <a:lstStyle>
            <a:lvl1pPr>
              <a:spcBef>
                <a:spcPts val="400"/>
              </a:spcBef>
              <a:spcAft>
                <a:spcPts val="400"/>
              </a:spcAft>
              <a:defRPr sz="2000"/>
            </a:lvl1pPr>
            <a:lvl2pPr>
              <a:spcBef>
                <a:spcPts val="400"/>
              </a:spcBef>
              <a:spcAft>
                <a:spcPts val="400"/>
              </a:spcAft>
              <a:defRPr sz="1600"/>
            </a:lvl2pPr>
            <a:lvl3pPr>
              <a:defRPr sz="16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37033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341313" y="1068388"/>
            <a:ext cx="8424862" cy="1238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dirty="0">
              <a:solidFill>
                <a:prstClr val="white"/>
              </a:solidFill>
            </a:endParaRPr>
          </a:p>
        </p:txBody>
      </p:sp>
    </p:spTree>
    <p:extLst>
      <p:ext uri="{BB962C8B-B14F-4D97-AF65-F5344CB8AC3E}">
        <p14:creationId xmlns:p14="http://schemas.microsoft.com/office/powerpoint/2010/main" xmlns="" val="4291237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descr="Translucent graphic-mentalHealth.png"/>
          <p:cNvPicPr>
            <a:picLocks noChangeAspect="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11163" y="1250950"/>
            <a:ext cx="8394700" cy="560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060259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1" descr="block graphic blue.png"/>
          <p:cNvPicPr>
            <a:picLocks noChangeAspect="1"/>
          </p:cNvPicPr>
          <p:nvPr/>
        </p:nvPicPr>
        <p:blipFill>
          <a:blip r:embed="rId7" cstate="email">
            <a:extLst>
              <a:ext uri="{28A0092B-C50C-407E-A947-70E740481C1C}">
                <a14:useLocalDpi xmlns:a14="http://schemas.microsoft.com/office/drawing/2010/main" xmlns="" val="0"/>
              </a:ext>
            </a:extLst>
          </a:blip>
          <a:srcRect/>
          <a:stretch>
            <a:fillRect/>
          </a:stretch>
        </p:blipFill>
        <p:spPr bwMode="auto">
          <a:xfrm>
            <a:off x="6400800" y="4648200"/>
            <a:ext cx="2317750" cy="220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11163" y="1123950"/>
            <a:ext cx="8278812" cy="49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bodyPr>
          <a:lstStyle/>
          <a:p>
            <a:pPr lvl="0"/>
            <a:r>
              <a:rPr lang="en-US"/>
              <a:t>Click to edit Master title style</a:t>
            </a:r>
            <a:endParaRPr lang="en-GB"/>
          </a:p>
        </p:txBody>
      </p:sp>
      <p:sp>
        <p:nvSpPr>
          <p:cNvPr id="1028" name="Text Placeholder 2"/>
          <p:cNvSpPr>
            <a:spLocks noGrp="1"/>
          </p:cNvSpPr>
          <p:nvPr>
            <p:ph type="body" idx="1"/>
          </p:nvPr>
        </p:nvSpPr>
        <p:spPr bwMode="auto">
          <a:xfrm>
            <a:off x="420688" y="1885950"/>
            <a:ext cx="8280400" cy="3856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10" descr="Trust logo blue.png"/>
          <p:cNvPicPr>
            <a:picLocks noChangeAspect="1"/>
          </p:cNvPicPr>
          <p:nvPr/>
        </p:nvPicPr>
        <p:blipFill>
          <a:blip r:embed="rId8" cstate="email">
            <a:extLst>
              <a:ext uri="{28A0092B-C50C-407E-A947-70E740481C1C}">
                <a14:useLocalDpi xmlns:a14="http://schemas.microsoft.com/office/drawing/2010/main" xmlns="" val="0"/>
              </a:ext>
            </a:extLst>
          </a:blip>
          <a:srcRect/>
          <a:stretch>
            <a:fillRect/>
          </a:stretch>
        </p:blipFill>
        <p:spPr bwMode="auto">
          <a:xfrm>
            <a:off x="6170613" y="420688"/>
            <a:ext cx="25527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0" name="Picture 12" descr="for a bettter life-blue.png"/>
          <p:cNvPicPr>
            <a:picLocks noChangeAspect="1"/>
          </p:cNvPicPr>
          <p:nvPr/>
        </p:nvPicPr>
        <p:blipFill>
          <a:blip r:embed="rId9" cstate="email">
            <a:extLst>
              <a:ext uri="{28A0092B-C50C-407E-A947-70E740481C1C}">
                <a14:useLocalDpi xmlns:a14="http://schemas.microsoft.com/office/drawing/2010/main" xmlns="" val="0"/>
              </a:ext>
            </a:extLst>
          </a:blip>
          <a:srcRect/>
          <a:stretch>
            <a:fillRect/>
          </a:stretch>
        </p:blipFill>
        <p:spPr bwMode="auto">
          <a:xfrm>
            <a:off x="433388" y="6318250"/>
            <a:ext cx="996950" cy="13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Straight Connector 4"/>
          <p:cNvCxnSpPr/>
          <p:nvPr/>
        </p:nvCxnSpPr>
        <p:spPr>
          <a:xfrm>
            <a:off x="420688" y="1123950"/>
            <a:ext cx="8280400" cy="0"/>
          </a:xfrm>
          <a:prstGeom prst="line">
            <a:avLst/>
          </a:prstGeom>
          <a:ln w="19050">
            <a:solidFill>
              <a:srgbClr val="0094BA"/>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0" r:id="rId1"/>
    <p:sldLayoutId id="2147483681" r:id="rId2"/>
    <p:sldLayoutId id="2147483679" r:id="rId3"/>
    <p:sldLayoutId id="2147483682" r:id="rId4"/>
    <p:sldLayoutId id="2147483683" r:id="rId5"/>
  </p:sldLayoutIdLst>
  <p:txStyles>
    <p:titleStyle>
      <a:lvl1pPr algn="l" defTabSz="457200" rtl="0" eaLnBrk="0" fontAlgn="base" hangingPunct="0">
        <a:spcBef>
          <a:spcPct val="0"/>
        </a:spcBef>
        <a:spcAft>
          <a:spcPct val="0"/>
        </a:spcAft>
        <a:defRPr sz="2800" kern="1200">
          <a:solidFill>
            <a:srgbClr val="0094BA"/>
          </a:solidFill>
          <a:latin typeface="+mj-lt"/>
          <a:ea typeface="ＭＳ Ｐゴシック" charset="0"/>
          <a:cs typeface="ＭＳ Ｐゴシック" charset="0"/>
        </a:defRPr>
      </a:lvl1pPr>
      <a:lvl2pPr algn="l" defTabSz="457200" rtl="0" eaLnBrk="0" fontAlgn="base" hangingPunct="0">
        <a:spcBef>
          <a:spcPct val="0"/>
        </a:spcBef>
        <a:spcAft>
          <a:spcPct val="0"/>
        </a:spcAft>
        <a:defRPr sz="2800">
          <a:solidFill>
            <a:srgbClr val="0094BA"/>
          </a:solidFill>
          <a:latin typeface="Arial" charset="0"/>
          <a:ea typeface="ＭＳ Ｐゴシック" charset="0"/>
          <a:cs typeface="ＭＳ Ｐゴシック" charset="0"/>
        </a:defRPr>
      </a:lvl2pPr>
      <a:lvl3pPr algn="l" defTabSz="457200" rtl="0" eaLnBrk="0" fontAlgn="base" hangingPunct="0">
        <a:spcBef>
          <a:spcPct val="0"/>
        </a:spcBef>
        <a:spcAft>
          <a:spcPct val="0"/>
        </a:spcAft>
        <a:defRPr sz="2800">
          <a:solidFill>
            <a:srgbClr val="0094BA"/>
          </a:solidFill>
          <a:latin typeface="Arial" charset="0"/>
          <a:ea typeface="ＭＳ Ｐゴシック" charset="0"/>
          <a:cs typeface="ＭＳ Ｐゴシック" charset="0"/>
        </a:defRPr>
      </a:lvl3pPr>
      <a:lvl4pPr algn="l" defTabSz="457200" rtl="0" eaLnBrk="0" fontAlgn="base" hangingPunct="0">
        <a:spcBef>
          <a:spcPct val="0"/>
        </a:spcBef>
        <a:spcAft>
          <a:spcPct val="0"/>
        </a:spcAft>
        <a:defRPr sz="2800">
          <a:solidFill>
            <a:srgbClr val="0094BA"/>
          </a:solidFill>
          <a:latin typeface="Arial" charset="0"/>
          <a:ea typeface="ＭＳ Ｐゴシック" charset="0"/>
          <a:cs typeface="ＭＳ Ｐゴシック" charset="0"/>
        </a:defRPr>
      </a:lvl4pPr>
      <a:lvl5pPr algn="l" defTabSz="457200" rtl="0" eaLnBrk="0" fontAlgn="base" hangingPunct="0">
        <a:spcBef>
          <a:spcPct val="0"/>
        </a:spcBef>
        <a:spcAft>
          <a:spcPct val="0"/>
        </a:spcAft>
        <a:defRPr sz="2800">
          <a:solidFill>
            <a:srgbClr val="0094BA"/>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2800">
          <a:solidFill>
            <a:srgbClr val="0094BA"/>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800">
          <a:solidFill>
            <a:srgbClr val="0094BA"/>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800">
          <a:solidFill>
            <a:srgbClr val="0094BA"/>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800">
          <a:solidFill>
            <a:srgbClr val="0094BA"/>
          </a:solidFill>
          <a:latin typeface="Arial" charset="0"/>
          <a:ea typeface="ＭＳ Ｐゴシック" charset="0"/>
          <a:cs typeface="ＭＳ Ｐゴシック" charset="0"/>
        </a:defRPr>
      </a:lvl9pPr>
    </p:titleStyle>
    <p:bodyStyle>
      <a:lvl1pPr marL="358775" indent="-358775" algn="l" defTabSz="457200" rtl="0" eaLnBrk="0" fontAlgn="base" hangingPunct="0">
        <a:spcBef>
          <a:spcPts val="600"/>
        </a:spcBef>
        <a:spcAft>
          <a:spcPts val="600"/>
        </a:spcAft>
        <a:buBlip>
          <a:blip r:embed="rId10"/>
        </a:buBlip>
        <a:defRPr sz="2400" kern="1200">
          <a:solidFill>
            <a:schemeClr val="tx1"/>
          </a:solidFill>
          <a:latin typeface="+mn-lt"/>
          <a:ea typeface="ＭＳ Ｐゴシック" charset="0"/>
          <a:cs typeface="ＭＳ Ｐゴシック" charset="0"/>
        </a:defRPr>
      </a:lvl1pPr>
      <a:lvl2pPr marL="719138" indent="-358775" algn="l" defTabSz="457200" rtl="0" eaLnBrk="0" fontAlgn="base" hangingPunct="0">
        <a:spcBef>
          <a:spcPts val="600"/>
        </a:spcBef>
        <a:spcAft>
          <a:spcPts val="600"/>
        </a:spcAft>
        <a:buClr>
          <a:srgbClr val="0094BA"/>
        </a:buClr>
        <a:buFont typeface="Arial" charset="0"/>
        <a:buChar char="•"/>
        <a:defRPr sz="2000" kern="1200">
          <a:solidFill>
            <a:schemeClr val="tx1"/>
          </a:solidFill>
          <a:latin typeface="+mn-lt"/>
          <a:ea typeface="ＭＳ Ｐゴシック" charset="0"/>
          <a:cs typeface="+mn-cs"/>
        </a:defRPr>
      </a:lvl2pPr>
      <a:lvl3pPr marL="719138" indent="195263" algn="l" defTabSz="457200" rtl="0" eaLnBrk="0" fontAlgn="base" hangingPunct="0">
        <a:spcBef>
          <a:spcPct val="0"/>
        </a:spcBef>
        <a:spcAft>
          <a:spcPct val="0"/>
        </a:spcAft>
        <a:buSzPct val="100000"/>
        <a:defRPr sz="2000" kern="1200">
          <a:solidFill>
            <a:schemeClr val="tx1"/>
          </a:solidFill>
          <a:latin typeface="+mn-lt"/>
          <a:ea typeface="ＭＳ Ｐゴシック" charset="0"/>
          <a:cs typeface="+mn-cs"/>
        </a:defRPr>
      </a:lvl3pPr>
      <a:lvl4pPr marL="719138" indent="652463" algn="l" defTabSz="457200" rtl="0" eaLnBrk="0" fontAlgn="base" hangingPunct="0">
        <a:spcBef>
          <a:spcPct val="0"/>
        </a:spcBef>
        <a:spcAft>
          <a:spcPct val="0"/>
        </a:spcAft>
        <a:buClr>
          <a:srgbClr val="0094BA"/>
        </a:buClr>
        <a:buSzPct val="100000"/>
        <a:defRPr kern="1200">
          <a:solidFill>
            <a:schemeClr val="tx1"/>
          </a:solidFill>
          <a:latin typeface="+mn-lt"/>
          <a:ea typeface="ＭＳ Ｐゴシック" charset="0"/>
          <a:cs typeface="+mn-cs"/>
        </a:defRPr>
      </a:lvl4pPr>
      <a:lvl5pPr marL="719138" indent="1109663" algn="l" defTabSz="352425" rtl="0" eaLnBrk="0" fontAlgn="base" hangingPunct="0">
        <a:spcBef>
          <a:spcPct val="0"/>
        </a:spcBef>
        <a:spcAft>
          <a:spcPct val="0"/>
        </a:spcAft>
        <a:buClr>
          <a:srgbClr val="0094BA"/>
        </a:buClr>
        <a:buSzPct val="100000"/>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24744"/>
            <a:ext cx="7851648" cy="1828800"/>
          </a:xfrm>
        </p:spPr>
        <p:txBody>
          <a:bodyPr>
            <a:normAutofit fontScale="90000"/>
          </a:bodyPr>
          <a:lstStyle/>
          <a:p>
            <a:pPr algn="ctr"/>
            <a:r>
              <a:rPr lang="en-GB" dirty="0" smtClean="0">
                <a:solidFill>
                  <a:schemeClr val="tx1"/>
                </a:solidFill>
              </a:rPr>
              <a:t>Enhancing Recovery:</a:t>
            </a:r>
            <a:br>
              <a:rPr lang="en-GB" dirty="0" smtClean="0">
                <a:solidFill>
                  <a:schemeClr val="tx1"/>
                </a:solidFill>
              </a:rPr>
            </a:br>
            <a:r>
              <a:rPr lang="en-GB" dirty="0" smtClean="0">
                <a:solidFill>
                  <a:schemeClr val="tx1"/>
                </a:solidFill>
              </a:rPr>
              <a:t>Service-User Experiences</a:t>
            </a:r>
            <a:br>
              <a:rPr lang="en-GB" dirty="0" smtClean="0">
                <a:solidFill>
                  <a:schemeClr val="tx1"/>
                </a:solidFill>
              </a:rPr>
            </a:br>
            <a:r>
              <a:rPr lang="en-GB" dirty="0" smtClean="0">
                <a:solidFill>
                  <a:schemeClr val="tx1"/>
                </a:solidFill>
              </a:rPr>
              <a:t>of</a:t>
            </a:r>
            <a:br>
              <a:rPr lang="en-GB" dirty="0" smtClean="0">
                <a:solidFill>
                  <a:schemeClr val="tx1"/>
                </a:solidFill>
              </a:rPr>
            </a:br>
            <a:r>
              <a:rPr lang="en-GB" dirty="0" smtClean="0">
                <a:solidFill>
                  <a:schemeClr val="tx1"/>
                </a:solidFill>
              </a:rPr>
              <a:t>Emotion-Focused</a:t>
            </a:r>
            <a:br>
              <a:rPr lang="en-GB" dirty="0" smtClean="0">
                <a:solidFill>
                  <a:schemeClr val="tx1"/>
                </a:solidFill>
              </a:rPr>
            </a:br>
            <a:r>
              <a:rPr lang="en-GB" dirty="0" smtClean="0">
                <a:solidFill>
                  <a:schemeClr val="tx1"/>
                </a:solidFill>
              </a:rPr>
              <a:t>Formulation in Acute Care Services</a:t>
            </a:r>
            <a:r>
              <a:rPr lang="en-GB" dirty="0" smtClean="0"/>
              <a:t/>
            </a:r>
            <a:br>
              <a:rPr lang="en-GB" dirty="0" smtClean="0"/>
            </a:br>
            <a:r>
              <a:rPr lang="en-GB" dirty="0" smtClean="0"/>
              <a:t/>
            </a:r>
            <a:br>
              <a:rPr lang="en-GB" dirty="0" smtClean="0"/>
            </a:br>
            <a:r>
              <a:rPr lang="en-GB" sz="2800" dirty="0" smtClean="0">
                <a:solidFill>
                  <a:schemeClr val="tx1"/>
                </a:solidFill>
              </a:rPr>
              <a:t>Dr Anna </a:t>
            </a:r>
            <a:r>
              <a:rPr lang="en-GB" sz="2800" smtClean="0">
                <a:solidFill>
                  <a:schemeClr val="tx1"/>
                </a:solidFill>
              </a:rPr>
              <a:t>Preston,</a:t>
            </a:r>
            <a:br>
              <a:rPr lang="en-GB" sz="2800" smtClean="0">
                <a:solidFill>
                  <a:schemeClr val="tx1"/>
                </a:solidFill>
              </a:rPr>
            </a:br>
            <a:r>
              <a:rPr lang="en-GB" sz="2800" smtClean="0">
                <a:solidFill>
                  <a:schemeClr val="tx1"/>
                </a:solidFill>
              </a:rPr>
              <a:t>Consultant </a:t>
            </a:r>
            <a:r>
              <a:rPr lang="en-GB" sz="2800" dirty="0" smtClean="0">
                <a:solidFill>
                  <a:schemeClr val="tx1"/>
                </a:solidFill>
              </a:rPr>
              <a:t>Clinical Psychologist</a:t>
            </a:r>
            <a:br>
              <a:rPr lang="en-GB" sz="2800" dirty="0" smtClean="0">
                <a:solidFill>
                  <a:schemeClr val="tx1"/>
                </a:solidFill>
              </a:rPr>
            </a:br>
            <a:r>
              <a:rPr lang="en-GB" sz="2800" dirty="0" smtClean="0">
                <a:solidFill>
                  <a:schemeClr val="tx1"/>
                </a:solidFill>
              </a:rPr>
              <a:t> &amp; </a:t>
            </a:r>
            <a:br>
              <a:rPr lang="en-GB" sz="2800" dirty="0" smtClean="0">
                <a:solidFill>
                  <a:schemeClr val="tx1"/>
                </a:solidFill>
              </a:rPr>
            </a:br>
            <a:r>
              <a:rPr lang="en-GB" sz="2800" dirty="0" smtClean="0">
                <a:solidFill>
                  <a:schemeClr val="tx1"/>
                </a:solidFill>
              </a:rPr>
              <a:t>Miss Mahalia Torgbor, Assistant Psychologist</a:t>
            </a:r>
            <a:endParaRPr lang="en-GB" sz="2800" dirty="0">
              <a:solidFill>
                <a:schemeClr val="tx1"/>
              </a:solidFill>
            </a:endParaRPr>
          </a:p>
        </p:txBody>
      </p:sp>
    </p:spTree>
    <p:extLst>
      <p:ext uri="{BB962C8B-B14F-4D97-AF65-F5344CB8AC3E}">
        <p14:creationId xmlns:p14="http://schemas.microsoft.com/office/powerpoint/2010/main" xmlns="" val="1246117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Discussion </a:t>
            </a:r>
            <a:endParaRPr lang="en-GB" dirty="0"/>
          </a:p>
        </p:txBody>
      </p:sp>
      <p:sp>
        <p:nvSpPr>
          <p:cNvPr id="3" name="Content Placeholder 2"/>
          <p:cNvSpPr>
            <a:spLocks noGrp="1"/>
          </p:cNvSpPr>
          <p:nvPr>
            <p:ph idx="1"/>
          </p:nvPr>
        </p:nvSpPr>
        <p:spPr/>
        <p:txBody>
          <a:bodyPr>
            <a:normAutofit fontScale="85000" lnSpcReduction="20000"/>
          </a:bodyPr>
          <a:lstStyle/>
          <a:p>
            <a:r>
              <a:rPr lang="en-GB" dirty="0"/>
              <a:t>The formulation work created collaboratively between clients and staff received a positive </a:t>
            </a:r>
            <a:r>
              <a:rPr lang="en-GB" dirty="0" smtClean="0"/>
              <a:t>response.</a:t>
            </a:r>
          </a:p>
          <a:p>
            <a:r>
              <a:rPr lang="en-GB" dirty="0" smtClean="0"/>
              <a:t>Work </a:t>
            </a:r>
            <a:r>
              <a:rPr lang="en-GB" dirty="0"/>
              <a:t>completed in a diagram format which the client could take away seemed to enhance their understanding of cycles </a:t>
            </a:r>
            <a:r>
              <a:rPr lang="en-GB" dirty="0" smtClean="0"/>
              <a:t>of crisis and </a:t>
            </a:r>
            <a:r>
              <a:rPr lang="en-GB" dirty="0"/>
              <a:t>reflect </a:t>
            </a:r>
            <a:r>
              <a:rPr lang="en-GB" dirty="0" smtClean="0"/>
              <a:t>on the factors which led to the crisis.</a:t>
            </a:r>
          </a:p>
          <a:p>
            <a:r>
              <a:rPr lang="en-GB" dirty="0" smtClean="0"/>
              <a:t>Formulation training positively improved the staff members’ ability to understand people presenting in crisis.</a:t>
            </a:r>
          </a:p>
          <a:p>
            <a:r>
              <a:rPr lang="en-GB" dirty="0" smtClean="0"/>
              <a:t>Assistant </a:t>
            </a:r>
            <a:r>
              <a:rPr lang="en-GB" dirty="0"/>
              <a:t>Psychologists offered </a:t>
            </a:r>
            <a:r>
              <a:rPr lang="en-GB" dirty="0" smtClean="0"/>
              <a:t>input </a:t>
            </a:r>
            <a:r>
              <a:rPr lang="en-GB" dirty="0"/>
              <a:t>to staff to assist with understanding of people presenting in crisis. This helped with the ongoing application of model and </a:t>
            </a:r>
            <a:r>
              <a:rPr lang="en-GB" dirty="0" smtClean="0"/>
              <a:t>staff development. </a:t>
            </a:r>
          </a:p>
          <a:p>
            <a:r>
              <a:rPr lang="en-GB" dirty="0" smtClean="0"/>
              <a:t>Scores on both the QPR and Brief Inspire questionnaires indicated that the model positively impacted on recovery. </a:t>
            </a:r>
          </a:p>
          <a:p>
            <a:pPr marL="0" indent="0">
              <a:buNone/>
            </a:pPr>
            <a:endParaRPr lang="en-GB" dirty="0" smtClean="0"/>
          </a:p>
          <a:p>
            <a:endParaRPr lang="en-GB" dirty="0"/>
          </a:p>
        </p:txBody>
      </p:sp>
      <p:pic>
        <p:nvPicPr>
          <p:cNvPr id="6146"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948264" y="5301208"/>
            <a:ext cx="1307976" cy="1307976"/>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23293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Limitations</a:t>
            </a:r>
            <a:endParaRPr lang="en-GB" dirty="0"/>
          </a:p>
        </p:txBody>
      </p:sp>
      <p:sp>
        <p:nvSpPr>
          <p:cNvPr id="3" name="Content Placeholder 2"/>
          <p:cNvSpPr>
            <a:spLocks noGrp="1"/>
          </p:cNvSpPr>
          <p:nvPr>
            <p:ph idx="1"/>
          </p:nvPr>
        </p:nvSpPr>
        <p:spPr/>
        <p:txBody>
          <a:bodyPr/>
          <a:lstStyle/>
          <a:p>
            <a:r>
              <a:rPr lang="en-GB" dirty="0" smtClean="0"/>
              <a:t>The sample size of clients and staff was small.</a:t>
            </a:r>
          </a:p>
          <a:p>
            <a:r>
              <a:rPr lang="en-GB" dirty="0" smtClean="0"/>
              <a:t>Socially desirable responding?</a:t>
            </a:r>
          </a:p>
          <a:p>
            <a:r>
              <a:rPr lang="en-GB" dirty="0" smtClean="0"/>
              <a:t>QPR originally developed for people with psychosis.</a:t>
            </a:r>
          </a:p>
          <a:p>
            <a:r>
              <a:rPr lang="en-GB" dirty="0"/>
              <a:t>The challenges of the acute ward team </a:t>
            </a:r>
            <a:r>
              <a:rPr lang="en-GB" dirty="0" smtClean="0"/>
              <a:t>having </a:t>
            </a:r>
            <a:r>
              <a:rPr lang="en-GB" dirty="0"/>
              <a:t>time for formulation work and attending core </a:t>
            </a:r>
            <a:r>
              <a:rPr lang="en-GB" dirty="0" smtClean="0"/>
              <a:t>group.</a:t>
            </a:r>
          </a:p>
          <a:p>
            <a:r>
              <a:rPr lang="en-GB" dirty="0"/>
              <a:t>U</a:t>
            </a:r>
            <a:r>
              <a:rPr lang="en-GB" dirty="0" smtClean="0"/>
              <a:t>se </a:t>
            </a:r>
            <a:r>
              <a:rPr lang="en-GB" dirty="0"/>
              <a:t>of bank and agency staff </a:t>
            </a:r>
            <a:r>
              <a:rPr lang="en-GB" dirty="0" smtClean="0"/>
              <a:t>– impacts on shared approach, consistency and application of formulation model.</a:t>
            </a:r>
          </a:p>
          <a:p>
            <a:endParaRPr lang="en-GB" dirty="0"/>
          </a:p>
          <a:p>
            <a:pPr marL="0" indent="0">
              <a:buNone/>
            </a:pPr>
            <a:endParaRPr lang="en-GB" b="1" dirty="0"/>
          </a:p>
        </p:txBody>
      </p:sp>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3779912" y="260648"/>
            <a:ext cx="1610339" cy="157410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7819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Work </a:t>
            </a:r>
            <a:endParaRPr lang="en-GB" dirty="0"/>
          </a:p>
        </p:txBody>
      </p:sp>
      <p:sp>
        <p:nvSpPr>
          <p:cNvPr id="3" name="Content Placeholder 2"/>
          <p:cNvSpPr>
            <a:spLocks noGrp="1"/>
          </p:cNvSpPr>
          <p:nvPr>
            <p:ph idx="1"/>
          </p:nvPr>
        </p:nvSpPr>
        <p:spPr/>
        <p:txBody>
          <a:bodyPr/>
          <a:lstStyle/>
          <a:p>
            <a:endParaRPr lang="en-GB" dirty="0" smtClean="0"/>
          </a:p>
          <a:p>
            <a:r>
              <a:rPr lang="en-GB" sz="1800" dirty="0" smtClean="0"/>
              <a:t>EFF formulation training delivered to other acute wards/HTTs</a:t>
            </a:r>
          </a:p>
          <a:p>
            <a:r>
              <a:rPr lang="en-GB" sz="1800" dirty="0" smtClean="0"/>
              <a:t>Positive risk taking training for PD (but relevant for all) delivered to 450 staff across entire care pathway to address interface issues – very successful</a:t>
            </a:r>
          </a:p>
          <a:p>
            <a:r>
              <a:rPr lang="en-GB" sz="1800" dirty="0" smtClean="0"/>
              <a:t>Transition to new state-of-the-art acute inpatient unit; ISP and new ward training programme – EFF forms one strand of the model.</a:t>
            </a:r>
          </a:p>
          <a:p>
            <a:r>
              <a:rPr lang="en-GB" sz="1800" dirty="0" smtClean="0"/>
              <a:t>Next study – effectiveness of leadership, </a:t>
            </a:r>
            <a:r>
              <a:rPr lang="en-GB" sz="1800" dirty="0" err="1" smtClean="0"/>
              <a:t>teamworking</a:t>
            </a:r>
            <a:r>
              <a:rPr lang="en-GB" sz="1800" dirty="0" smtClean="0"/>
              <a:t>, stress and burnout, recovery approach – </a:t>
            </a:r>
            <a:r>
              <a:rPr lang="en-GB" sz="1800" dirty="0" err="1" smtClean="0"/>
              <a:t>inc.</a:t>
            </a:r>
            <a:r>
              <a:rPr lang="en-GB" sz="1800" dirty="0" smtClean="0"/>
              <a:t> PICU</a:t>
            </a:r>
          </a:p>
          <a:p>
            <a:r>
              <a:rPr lang="en-GB" sz="1800" dirty="0" smtClean="0"/>
              <a:t>To re-commence </a:t>
            </a:r>
            <a:r>
              <a:rPr lang="en-GB" sz="1800" dirty="0"/>
              <a:t>with formulation work and facilitated core </a:t>
            </a:r>
            <a:r>
              <a:rPr lang="en-GB" sz="1800" dirty="0" smtClean="0"/>
              <a:t>groups.</a:t>
            </a:r>
          </a:p>
          <a:p>
            <a:r>
              <a:rPr lang="en-GB" sz="1800" dirty="0" smtClean="0"/>
              <a:t>A </a:t>
            </a:r>
            <a:r>
              <a:rPr lang="en-GB" sz="1800" dirty="0"/>
              <a:t>future measure of people’s experiences of recovery and support </a:t>
            </a:r>
            <a:r>
              <a:rPr lang="en-GB" sz="1800" dirty="0" smtClean="0"/>
              <a:t>will </a:t>
            </a:r>
            <a:r>
              <a:rPr lang="en-GB" sz="1800" dirty="0"/>
              <a:t>help to see if changes have been made or maintained. </a:t>
            </a:r>
          </a:p>
          <a:p>
            <a:endParaRPr lang="en-GB" sz="1800" dirty="0"/>
          </a:p>
        </p:txBody>
      </p:sp>
      <p:pic>
        <p:nvPicPr>
          <p:cNvPr id="2051" name="Picture 3"/>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3707904" y="401596"/>
            <a:ext cx="1319213" cy="13192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635200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pPr fontAlgn="auto">
              <a:lnSpc>
                <a:spcPct val="80000"/>
              </a:lnSpc>
              <a:spcAft>
                <a:spcPts val="0"/>
              </a:spcAft>
              <a:buFont typeface="Arial" panose="020B0604020202020204" pitchFamily="34" charset="0"/>
              <a:buChar char="•"/>
              <a:defRPr/>
            </a:pPr>
            <a:r>
              <a:rPr lang="en-GB" sz="2000" dirty="0"/>
              <a:t>Durrant, C., Clarke, I., Tolland, A. &amp; Wilson, H. </a:t>
            </a:r>
            <a:r>
              <a:rPr lang="en-GB" sz="2000" dirty="0" smtClean="0"/>
              <a:t>(2009) </a:t>
            </a:r>
            <a:r>
              <a:rPr lang="en-GB" sz="2000" dirty="0"/>
              <a:t>Designing a CBT Service for an Acute In-patient Setting: A pilot</a:t>
            </a:r>
            <a:r>
              <a:rPr lang="en-GB" sz="2000" b="1" dirty="0"/>
              <a:t> </a:t>
            </a:r>
            <a:r>
              <a:rPr lang="en-GB" sz="2000" dirty="0"/>
              <a:t>evaluation study. </a:t>
            </a:r>
            <a:r>
              <a:rPr lang="en-GB" sz="2000" i="1" dirty="0"/>
              <a:t>Clinical Psychology and Psychotherapy</a:t>
            </a:r>
            <a:r>
              <a:rPr lang="en-GB" sz="2000" dirty="0"/>
              <a:t>. 14, </a:t>
            </a:r>
            <a:r>
              <a:rPr lang="en-GB" sz="2000" dirty="0" smtClean="0"/>
              <a:t>117-125.</a:t>
            </a:r>
          </a:p>
          <a:p>
            <a:pPr fontAlgn="auto">
              <a:lnSpc>
                <a:spcPct val="80000"/>
              </a:lnSpc>
              <a:spcAft>
                <a:spcPts val="0"/>
              </a:spcAft>
              <a:buFont typeface="Arial" panose="020B0604020202020204" pitchFamily="34" charset="0"/>
              <a:buChar char="•"/>
              <a:defRPr/>
            </a:pPr>
            <a:r>
              <a:rPr lang="en-US" sz="2000" dirty="0" smtClean="0"/>
              <a:t>Clarke </a:t>
            </a:r>
            <a:r>
              <a:rPr lang="en-US" sz="2000" dirty="0"/>
              <a:t>I. (2008) Pioneering a cross-diagnostic approach founded in cognitive science. In I. Clarke and H. Wilson (Eds.) </a:t>
            </a:r>
            <a:r>
              <a:rPr lang="en-US" sz="2000" i="1" dirty="0"/>
              <a:t>Cognitive Behavior Therapy for Acute Inpatient Mental Health Units; working with clients, staff and the milieu.</a:t>
            </a:r>
            <a:r>
              <a:rPr lang="en-US" sz="2000" dirty="0"/>
              <a:t> Hove UK: </a:t>
            </a:r>
            <a:r>
              <a:rPr lang="en-US" sz="2000" dirty="0" smtClean="0"/>
              <a:t>Routledge.65-77.</a:t>
            </a:r>
            <a:endParaRPr lang="en-GB" sz="2000" dirty="0"/>
          </a:p>
          <a:p>
            <a:r>
              <a:rPr lang="en-GB" sz="2000" dirty="0" smtClean="0"/>
              <a:t>Neil et al. (2007) </a:t>
            </a:r>
            <a:r>
              <a:rPr lang="en-GB" sz="2000" dirty="0"/>
              <a:t>The questionnaire about the process of recovery (QPR) : a measurement tool developed in collaboration with service users. </a:t>
            </a:r>
            <a:r>
              <a:rPr lang="en-GB" sz="2000" dirty="0" smtClean="0"/>
              <a:t>Neil, S., </a:t>
            </a:r>
            <a:r>
              <a:rPr lang="en-GB" sz="2000" dirty="0"/>
              <a:t>Pitt, </a:t>
            </a:r>
            <a:r>
              <a:rPr lang="en-GB" sz="2000" dirty="0" smtClean="0"/>
              <a:t>L., </a:t>
            </a:r>
            <a:r>
              <a:rPr lang="en-GB" sz="2000" dirty="0"/>
              <a:t>Kilbride, </a:t>
            </a:r>
            <a:r>
              <a:rPr lang="en-GB" sz="2000" dirty="0" smtClean="0"/>
              <a:t>M., </a:t>
            </a:r>
            <a:r>
              <a:rPr lang="en-GB" sz="2000" dirty="0"/>
              <a:t>Welford, </a:t>
            </a:r>
            <a:r>
              <a:rPr lang="en-GB" sz="2000" dirty="0" smtClean="0"/>
              <a:t>M., </a:t>
            </a:r>
            <a:r>
              <a:rPr lang="en-GB" sz="2000" dirty="0" err="1"/>
              <a:t>Nothard</a:t>
            </a:r>
            <a:r>
              <a:rPr lang="en-GB" sz="2000" dirty="0"/>
              <a:t>, </a:t>
            </a:r>
            <a:r>
              <a:rPr lang="en-GB" sz="2000" dirty="0" smtClean="0"/>
              <a:t>S., </a:t>
            </a:r>
            <a:r>
              <a:rPr lang="en-GB" sz="2000" dirty="0"/>
              <a:t>Sellwood, </a:t>
            </a:r>
            <a:r>
              <a:rPr lang="en-GB" sz="2000" dirty="0" smtClean="0"/>
              <a:t>W., </a:t>
            </a:r>
            <a:r>
              <a:rPr lang="en-GB" sz="2000" dirty="0"/>
              <a:t>Morrison, </a:t>
            </a:r>
            <a:r>
              <a:rPr lang="en-GB" sz="2000" dirty="0" smtClean="0"/>
              <a:t>T. </a:t>
            </a:r>
            <a:r>
              <a:rPr lang="en-GB" sz="2000" i="1" dirty="0" smtClean="0"/>
              <a:t>Psychosis</a:t>
            </a:r>
            <a:r>
              <a:rPr lang="en-GB" sz="2000" i="1" dirty="0"/>
              <a:t>, Vol. 1, No. 2</a:t>
            </a:r>
            <a:r>
              <a:rPr lang="en-GB" sz="2000" i="1" dirty="0" smtClean="0"/>
              <a:t>,</a:t>
            </a:r>
            <a:r>
              <a:rPr lang="en-GB" sz="2000" dirty="0" smtClean="0"/>
              <a:t> </a:t>
            </a:r>
            <a:r>
              <a:rPr lang="en-GB" sz="2000" dirty="0"/>
              <a:t>p. 145-155</a:t>
            </a:r>
          </a:p>
          <a:p>
            <a:pPr fontAlgn="auto">
              <a:lnSpc>
                <a:spcPct val="80000"/>
              </a:lnSpc>
              <a:spcAft>
                <a:spcPts val="0"/>
              </a:spcAft>
              <a:buFont typeface="Arial" panose="020B0604020202020204" pitchFamily="34" charset="0"/>
              <a:buChar char="•"/>
              <a:defRPr/>
            </a:pPr>
            <a:r>
              <a:rPr lang="en-GB" sz="2000" dirty="0" smtClean="0"/>
              <a:t>Williams </a:t>
            </a:r>
            <a:r>
              <a:rPr lang="en-GB" sz="2000" dirty="0"/>
              <a:t>J, </a:t>
            </a:r>
            <a:r>
              <a:rPr lang="en-GB" sz="2000" dirty="0" err="1"/>
              <a:t>Leamy</a:t>
            </a:r>
            <a:r>
              <a:rPr lang="en-GB" sz="2000" dirty="0"/>
              <a:t> M, Bird V, Le </a:t>
            </a:r>
            <a:r>
              <a:rPr lang="en-GB" sz="2000" dirty="0" err="1"/>
              <a:t>Boutillier</a:t>
            </a:r>
            <a:r>
              <a:rPr lang="en-GB" sz="2000" dirty="0"/>
              <a:t> C, Norton S, Pesola F, Slade M (2015) Development and evaluation of a measure to identify mental health service support for recovery (INSPIRE), Social Psychiatry and </a:t>
            </a:r>
            <a:r>
              <a:rPr lang="en-GB" sz="2000" i="1" dirty="0"/>
              <a:t>Psychiatric Epidemiology, 50, </a:t>
            </a:r>
            <a:r>
              <a:rPr lang="en-GB" sz="2000" dirty="0"/>
              <a:t>777-786</a:t>
            </a:r>
          </a:p>
        </p:txBody>
      </p:sp>
    </p:spTree>
    <p:extLst>
      <p:ext uri="{BB962C8B-B14F-4D97-AF65-F5344CB8AC3E}">
        <p14:creationId xmlns:p14="http://schemas.microsoft.com/office/powerpoint/2010/main" xmlns="" val="2188829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endParaRPr lang="en-US" dirty="0">
              <a:latin typeface="Arial" charset="0"/>
            </a:endParaRPr>
          </a:p>
        </p:txBody>
      </p:sp>
      <p:sp>
        <p:nvSpPr>
          <p:cNvPr id="2" name="Content Placeholder 1"/>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2417957"/>
            <a:ext cx="3824007" cy="244504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extBox 2"/>
          <p:cNvSpPr txBox="1"/>
          <p:nvPr/>
        </p:nvSpPr>
        <p:spPr>
          <a:xfrm>
            <a:off x="4716016" y="2417957"/>
            <a:ext cx="3816424" cy="1200329"/>
          </a:xfrm>
          <a:prstGeom prst="rect">
            <a:avLst/>
          </a:prstGeom>
          <a:noFill/>
        </p:spPr>
        <p:txBody>
          <a:bodyPr wrap="square" rtlCol="0">
            <a:spAutoFit/>
          </a:bodyPr>
          <a:lstStyle/>
          <a:p>
            <a:r>
              <a:rPr lang="en-GB" b="1" dirty="0" smtClean="0"/>
              <a:t>Dr Anna Preston</a:t>
            </a:r>
          </a:p>
          <a:p>
            <a:r>
              <a:rPr lang="en-GB" b="1" dirty="0" smtClean="0"/>
              <a:t>Surrey and Borders Partnership NHS Foundation Trust</a:t>
            </a:r>
          </a:p>
          <a:p>
            <a:r>
              <a:rPr lang="en-GB" dirty="0"/>
              <a:t>a</a:t>
            </a:r>
            <a:r>
              <a:rPr lang="en-GB" dirty="0" smtClean="0"/>
              <a:t>nna.preston@sabp.nhs.uk</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420688" y="1885950"/>
            <a:ext cx="8280400" cy="4135338"/>
          </a:xfrm>
        </p:spPr>
        <p:txBody>
          <a:bodyPr>
            <a:normAutofit fontScale="92500" lnSpcReduction="10000"/>
          </a:bodyPr>
          <a:lstStyle/>
          <a:p>
            <a:r>
              <a:rPr lang="en-GB" dirty="0" smtClean="0"/>
              <a:t>The Acute Care Pathway pilot model commenced August 2014 for clients accessing the Guildford acute pathway services (1 ward at Abraham </a:t>
            </a:r>
            <a:r>
              <a:rPr lang="en-GB" dirty="0" err="1" smtClean="0"/>
              <a:t>Cowley</a:t>
            </a:r>
            <a:r>
              <a:rPr lang="en-GB" dirty="0" smtClean="0"/>
              <a:t> Unit, St Peter’s Hospital).</a:t>
            </a:r>
          </a:p>
          <a:p>
            <a:r>
              <a:rPr lang="en-GB" dirty="0"/>
              <a:t>A</a:t>
            </a:r>
            <a:r>
              <a:rPr lang="en-GB" dirty="0" smtClean="0"/>
              <a:t> focus of the 6-month pilot was to deliver formulation training to staff working across the acute care pathway, and support its application. </a:t>
            </a:r>
          </a:p>
          <a:p>
            <a:r>
              <a:rPr lang="en-GB" dirty="0" smtClean="0"/>
              <a:t>The QPR and Brief Inspire questionnaires were distributed to people admitted (Guildford vs. Non-Guildford pathway).</a:t>
            </a:r>
          </a:p>
          <a:p>
            <a:r>
              <a:rPr lang="en-GB" dirty="0" smtClean="0"/>
              <a:t>Qualitative information was also gathered. </a:t>
            </a:r>
          </a:p>
          <a:p>
            <a:r>
              <a:rPr lang="en-GB" dirty="0" smtClean="0"/>
              <a:t>Staff were asked about their understanding of people in crisis, confidence taking positive risks, and MDT decision-making.</a:t>
            </a:r>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3275856" y="377357"/>
            <a:ext cx="2004814" cy="13298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366824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 Formulation Training for Staff</a:t>
            </a:r>
            <a:endParaRPr lang="en-GB" dirty="0"/>
          </a:p>
        </p:txBody>
      </p:sp>
      <p:sp>
        <p:nvSpPr>
          <p:cNvPr id="3" name="Content Placeholder 2"/>
          <p:cNvSpPr>
            <a:spLocks noGrp="1"/>
          </p:cNvSpPr>
          <p:nvPr>
            <p:ph idx="1"/>
          </p:nvPr>
        </p:nvSpPr>
        <p:spPr>
          <a:xfrm>
            <a:off x="420688" y="1885950"/>
            <a:ext cx="8280400" cy="4279354"/>
          </a:xfrm>
        </p:spPr>
        <p:txBody>
          <a:bodyPr>
            <a:normAutofit fontScale="70000" lnSpcReduction="20000"/>
          </a:bodyPr>
          <a:lstStyle/>
          <a:p>
            <a:r>
              <a:rPr lang="en-GB" dirty="0"/>
              <a:t>Formulation training was delivered to staff across the </a:t>
            </a:r>
            <a:r>
              <a:rPr lang="en-GB" dirty="0" smtClean="0"/>
              <a:t>Guildford acute care pathway</a:t>
            </a:r>
            <a:r>
              <a:rPr lang="en-GB" dirty="0"/>
              <a:t>. </a:t>
            </a:r>
          </a:p>
          <a:p>
            <a:r>
              <a:rPr lang="en-GB" b="1" dirty="0" smtClean="0"/>
              <a:t>Aim:</a:t>
            </a:r>
            <a:r>
              <a:rPr lang="en-GB" dirty="0"/>
              <a:t> </a:t>
            </a:r>
            <a:r>
              <a:rPr lang="en-GB" dirty="0" smtClean="0"/>
              <a:t>To </a:t>
            </a:r>
            <a:r>
              <a:rPr lang="en-GB" dirty="0"/>
              <a:t>help staff </a:t>
            </a:r>
            <a:r>
              <a:rPr lang="en-GB" dirty="0" smtClean="0"/>
              <a:t>to be able to assist people who </a:t>
            </a:r>
            <a:r>
              <a:rPr lang="en-GB" dirty="0"/>
              <a:t>presented in crisis and identify the maintaining cycles and trigger </a:t>
            </a:r>
            <a:r>
              <a:rPr lang="en-GB" dirty="0" smtClean="0"/>
              <a:t>to those crises.</a:t>
            </a:r>
          </a:p>
          <a:p>
            <a:r>
              <a:rPr lang="en-GB" b="1" dirty="0" smtClean="0"/>
              <a:t>Aim: </a:t>
            </a:r>
            <a:r>
              <a:rPr lang="en-GB" dirty="0" smtClean="0"/>
              <a:t>To </a:t>
            </a:r>
            <a:r>
              <a:rPr lang="en-GB" dirty="0"/>
              <a:t>help the person </a:t>
            </a:r>
            <a:r>
              <a:rPr lang="en-GB" dirty="0" smtClean="0"/>
              <a:t>to a central role in their recovery developing their understanding of the function of behaviours and methods of coping </a:t>
            </a:r>
            <a:r>
              <a:rPr lang="en-GB" dirty="0"/>
              <a:t>/</a:t>
            </a:r>
            <a:r>
              <a:rPr lang="en-GB" dirty="0" smtClean="0"/>
              <a:t> communicating.</a:t>
            </a:r>
          </a:p>
          <a:p>
            <a:r>
              <a:rPr lang="en-GB" b="1" dirty="0" smtClean="0"/>
              <a:t>Aim: </a:t>
            </a:r>
            <a:r>
              <a:rPr lang="en-GB" dirty="0" smtClean="0"/>
              <a:t>To help adopt a shared, cohesive approach and develop team confidence in positive risk taking as they see the cycles of reinforcement that the service can feed into</a:t>
            </a:r>
            <a:endParaRPr lang="en-GB" dirty="0"/>
          </a:p>
          <a:p>
            <a:r>
              <a:rPr lang="en-GB" dirty="0" smtClean="0"/>
              <a:t>This </a:t>
            </a:r>
            <a:r>
              <a:rPr lang="en-GB" dirty="0"/>
              <a:t>training led to the development of a </a:t>
            </a:r>
            <a:r>
              <a:rPr lang="en-GB" dirty="0" smtClean="0"/>
              <a:t>‘core </a:t>
            </a:r>
            <a:r>
              <a:rPr lang="en-GB" dirty="0"/>
              <a:t>group </a:t>
            </a:r>
            <a:r>
              <a:rPr lang="en-GB" dirty="0" smtClean="0"/>
              <a:t>‘of </a:t>
            </a:r>
            <a:r>
              <a:rPr lang="en-GB" dirty="0"/>
              <a:t>staff who attend formulation consultation meetings where they shared </a:t>
            </a:r>
            <a:r>
              <a:rPr lang="en-GB" dirty="0" smtClean="0"/>
              <a:t>experiences and practice</a:t>
            </a:r>
            <a:r>
              <a:rPr lang="en-GB" dirty="0"/>
              <a:t>. Those 'champions' had a role in the promotion of the model. This was psychology-led and aimed to embed psychological thinking in practice. </a:t>
            </a:r>
            <a:endParaRPr lang="en-GB" dirty="0" smtClean="0"/>
          </a:p>
          <a:p>
            <a:r>
              <a:rPr lang="en-GB" dirty="0" smtClean="0"/>
              <a:t>Attendance </a:t>
            </a:r>
            <a:r>
              <a:rPr lang="en-GB" dirty="0"/>
              <a:t>has been a challenge but the group was opened up to any staff </a:t>
            </a:r>
            <a:r>
              <a:rPr lang="en-GB" dirty="0" smtClean="0"/>
              <a:t>– attendance increased </a:t>
            </a:r>
            <a:r>
              <a:rPr lang="en-GB" dirty="0"/>
              <a:t>and is multidisciplinary.</a:t>
            </a:r>
          </a:p>
          <a:p>
            <a:endParaRPr lang="en-GB" dirty="0"/>
          </a:p>
          <a:p>
            <a:endParaRPr lang="en-GB" dirty="0"/>
          </a:p>
        </p:txBody>
      </p:sp>
    </p:spTree>
    <p:extLst>
      <p:ext uri="{BB962C8B-B14F-4D97-AF65-F5344CB8AC3E}">
        <p14:creationId xmlns:p14="http://schemas.microsoft.com/office/powerpoint/2010/main" xmlns="" val="450797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Qualitative Feedback</a:t>
            </a:r>
            <a:endParaRPr lang="en-GB" dirty="0"/>
          </a:p>
        </p:txBody>
      </p:sp>
      <p:sp>
        <p:nvSpPr>
          <p:cNvPr id="3" name="Content Placeholder 2"/>
          <p:cNvSpPr>
            <a:spLocks noGrp="1"/>
          </p:cNvSpPr>
          <p:nvPr>
            <p:ph idx="1"/>
          </p:nvPr>
        </p:nvSpPr>
        <p:spPr/>
        <p:txBody>
          <a:bodyPr/>
          <a:lstStyle/>
          <a:p>
            <a:r>
              <a:rPr lang="en-GB" dirty="0" smtClean="0"/>
              <a:t>An Individual Feedback Questionnaire was created to evaluate the clients’ experiences of formulation work and their experiences of staying on the acute ward.</a:t>
            </a:r>
          </a:p>
          <a:p>
            <a:r>
              <a:rPr lang="en-GB" dirty="0" smtClean="0"/>
              <a:t>This questionnaire collected qualitative information from a total of 23 Guildford Acute Care Pathway and Non-Guildford clients. </a:t>
            </a:r>
          </a:p>
          <a:p>
            <a:endParaRPr lang="en-GB" dirty="0"/>
          </a:p>
        </p:txBody>
      </p:sp>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427984" y="4293096"/>
            <a:ext cx="2736304" cy="20522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7835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Experience of Formulation Work</a:t>
            </a:r>
            <a:endParaRPr lang="en-GB" sz="3200" dirty="0"/>
          </a:p>
        </p:txBody>
      </p:sp>
      <p:sp>
        <p:nvSpPr>
          <p:cNvPr id="3" name="Content Placeholder 2"/>
          <p:cNvSpPr>
            <a:spLocks noGrp="1"/>
          </p:cNvSpPr>
          <p:nvPr>
            <p:ph idx="1"/>
          </p:nvPr>
        </p:nvSpPr>
        <p:spPr/>
        <p:txBody>
          <a:bodyPr>
            <a:normAutofit fontScale="70000" lnSpcReduction="20000"/>
          </a:bodyPr>
          <a:lstStyle/>
          <a:p>
            <a:r>
              <a:rPr lang="en-GB" dirty="0" smtClean="0"/>
              <a:t>The majority of people found formulation work helpful: </a:t>
            </a:r>
            <a:endParaRPr lang="en-GB" i="1" dirty="0" smtClean="0"/>
          </a:p>
          <a:p>
            <a:pPr marL="0" indent="0" algn="ctr">
              <a:buNone/>
            </a:pPr>
            <a:r>
              <a:rPr lang="en-GB" i="1" dirty="0" smtClean="0">
                <a:solidFill>
                  <a:srgbClr val="FF0000"/>
                </a:solidFill>
              </a:rPr>
              <a:t>“</a:t>
            </a:r>
            <a:r>
              <a:rPr lang="en-GB" b="1" i="1" dirty="0" smtClean="0">
                <a:solidFill>
                  <a:srgbClr val="FF0000"/>
                </a:solidFill>
              </a:rPr>
              <a:t>Formulation work was a good insight into how I was thinking/feeling and how I can be hyper-vigilant to things. It really helped to break down things and see where my mind is going”</a:t>
            </a:r>
          </a:p>
          <a:p>
            <a:pPr marL="0" indent="0" algn="ctr">
              <a:buNone/>
            </a:pPr>
            <a:r>
              <a:rPr lang="en-GB" b="1" i="1" dirty="0" smtClean="0">
                <a:solidFill>
                  <a:srgbClr val="00B0F0"/>
                </a:solidFill>
              </a:rPr>
              <a:t>“I found it useful to have my thoughts in writing as this provided me with a better understanding”</a:t>
            </a:r>
          </a:p>
          <a:p>
            <a:pPr marL="0" indent="0" algn="ctr">
              <a:buNone/>
            </a:pPr>
            <a:r>
              <a:rPr lang="en-GB" b="1" i="1" dirty="0" smtClean="0">
                <a:solidFill>
                  <a:srgbClr val="00B050"/>
                </a:solidFill>
              </a:rPr>
              <a:t>“I was able to recognise my feelings”</a:t>
            </a:r>
          </a:p>
          <a:p>
            <a:pPr marL="0" indent="0" algn="ctr">
              <a:buNone/>
            </a:pPr>
            <a:r>
              <a:rPr lang="en-GB" b="1" i="1" dirty="0">
                <a:solidFill>
                  <a:srgbClr val="7030A0"/>
                </a:solidFill>
              </a:rPr>
              <a:t>“I feel proud of the work </a:t>
            </a:r>
            <a:r>
              <a:rPr lang="en-GB" b="1" i="1" dirty="0" smtClean="0">
                <a:solidFill>
                  <a:srgbClr val="7030A0"/>
                </a:solidFill>
              </a:rPr>
              <a:t>my worker </a:t>
            </a:r>
            <a:r>
              <a:rPr lang="en-GB" b="1" i="1" dirty="0">
                <a:solidFill>
                  <a:srgbClr val="7030A0"/>
                </a:solidFill>
              </a:rPr>
              <a:t>and I collaboratively completed and I had something to take away with me”</a:t>
            </a:r>
            <a:endParaRPr lang="en-GB" b="1" dirty="0">
              <a:solidFill>
                <a:srgbClr val="7030A0"/>
              </a:solidFill>
            </a:endParaRPr>
          </a:p>
          <a:p>
            <a:pPr marL="0" indent="0" algn="ctr">
              <a:buNone/>
            </a:pPr>
            <a:r>
              <a:rPr lang="en-GB" b="1" i="1" dirty="0">
                <a:solidFill>
                  <a:srgbClr val="FF0000"/>
                </a:solidFill>
              </a:rPr>
              <a:t>“I feel that I am able to recognise my feelings”</a:t>
            </a:r>
            <a:endParaRPr lang="en-GB" b="1" dirty="0">
              <a:solidFill>
                <a:srgbClr val="FF0000"/>
              </a:solidFill>
            </a:endParaRPr>
          </a:p>
          <a:p>
            <a:pPr marL="0" indent="0" algn="ctr">
              <a:buNone/>
            </a:pPr>
            <a:r>
              <a:rPr lang="en-GB" b="1" i="1" dirty="0">
                <a:solidFill>
                  <a:srgbClr val="3333FF"/>
                </a:solidFill>
              </a:rPr>
              <a:t>“It has made me realise what went wrong and what areas to focus on in the future…including coping skills. It brought me clear awareness of the cause of the illness/breakdown”</a:t>
            </a:r>
            <a:endParaRPr lang="en-GB" b="1" dirty="0">
              <a:solidFill>
                <a:srgbClr val="3333FF"/>
              </a:solidFill>
            </a:endParaRPr>
          </a:p>
          <a:p>
            <a:pPr marL="0" indent="0" algn="ctr">
              <a:buNone/>
            </a:pPr>
            <a:endParaRPr lang="en-GB" b="1" i="1" dirty="0"/>
          </a:p>
        </p:txBody>
      </p:sp>
    </p:spTree>
    <p:extLst>
      <p:ext uri="{BB962C8B-B14F-4D97-AF65-F5344CB8AC3E}">
        <p14:creationId xmlns:p14="http://schemas.microsoft.com/office/powerpoint/2010/main" xmlns="" val="1731978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78812" cy="495300"/>
          </a:xfrm>
        </p:spPr>
        <p:txBody>
          <a:bodyPr>
            <a:normAutofit/>
          </a:bodyPr>
          <a:lstStyle/>
          <a:p>
            <a:pPr algn="ctr"/>
            <a:r>
              <a:rPr lang="en-GB" dirty="0" smtClean="0"/>
              <a:t>QPR and Brief Inspire Questionnaires</a:t>
            </a:r>
            <a:endParaRPr lang="en-GB" dirty="0"/>
          </a:p>
        </p:txBody>
      </p:sp>
      <p:sp>
        <p:nvSpPr>
          <p:cNvPr id="3" name="Content Placeholder 2"/>
          <p:cNvSpPr>
            <a:spLocks noGrp="1"/>
          </p:cNvSpPr>
          <p:nvPr>
            <p:ph idx="1"/>
          </p:nvPr>
        </p:nvSpPr>
        <p:spPr>
          <a:xfrm>
            <a:off x="395536" y="1268760"/>
            <a:ext cx="8280400" cy="5112568"/>
          </a:xfrm>
        </p:spPr>
        <p:txBody>
          <a:bodyPr>
            <a:normAutofit fontScale="25000" lnSpcReduction="20000"/>
          </a:bodyPr>
          <a:lstStyle/>
          <a:p>
            <a:r>
              <a:rPr lang="en-GB" sz="6400" dirty="0"/>
              <a:t>The </a:t>
            </a:r>
            <a:r>
              <a:rPr lang="en-GB" sz="6400" b="1" dirty="0"/>
              <a:t>Questionnaire</a:t>
            </a:r>
            <a:r>
              <a:rPr lang="en-GB" sz="6400" dirty="0"/>
              <a:t> </a:t>
            </a:r>
            <a:r>
              <a:rPr lang="en-GB" sz="6400" b="1" dirty="0"/>
              <a:t>about the Process</a:t>
            </a:r>
            <a:r>
              <a:rPr lang="en-GB" sz="6400" dirty="0"/>
              <a:t> of </a:t>
            </a:r>
            <a:r>
              <a:rPr lang="en-GB" sz="6400" b="1" dirty="0"/>
              <a:t>Recovery (</a:t>
            </a:r>
            <a:r>
              <a:rPr lang="en-GB" sz="6400" b="1" dirty="0" smtClean="0"/>
              <a:t>QPR) </a:t>
            </a:r>
            <a:r>
              <a:rPr lang="en-GB" sz="6400" dirty="0" smtClean="0"/>
              <a:t>(Neil </a:t>
            </a:r>
            <a:r>
              <a:rPr lang="en-GB" sz="6400" i="1" dirty="0" smtClean="0"/>
              <a:t>et al., </a:t>
            </a:r>
            <a:r>
              <a:rPr lang="en-GB" sz="6400" dirty="0" smtClean="0"/>
              <a:t>2007)</a:t>
            </a:r>
            <a:r>
              <a:rPr lang="en-GB" sz="6400" b="1" dirty="0" smtClean="0"/>
              <a:t>: </a:t>
            </a:r>
            <a:r>
              <a:rPr lang="en-GB" sz="6400" dirty="0" smtClean="0"/>
              <a:t>22-item </a:t>
            </a:r>
            <a:r>
              <a:rPr lang="en-GB" sz="6400" dirty="0"/>
              <a:t>tool used to measure </a:t>
            </a:r>
            <a:r>
              <a:rPr lang="en-GB" sz="6400" dirty="0" smtClean="0"/>
              <a:t>recovery. This questionnaire has two subscales </a:t>
            </a:r>
            <a:r>
              <a:rPr lang="en-GB" sz="6400" b="1" dirty="0" smtClean="0"/>
              <a:t>intrapersonal </a:t>
            </a:r>
            <a:r>
              <a:rPr lang="en-GB" sz="6400" dirty="0" smtClean="0"/>
              <a:t>and </a:t>
            </a:r>
            <a:r>
              <a:rPr lang="en-GB" sz="6400" b="1" dirty="0" smtClean="0"/>
              <a:t>interpersonal</a:t>
            </a:r>
            <a:r>
              <a:rPr lang="en-GB" sz="6400" dirty="0" smtClean="0"/>
              <a:t>. Intrapersonal measures the individual’s tasks that they are responsible which they complete in order to rebuild their life. Interpersonal measures the individual’s ability to reflect on their value in the community and how their recovery is facilitated by interpersonal relationship with others. </a:t>
            </a:r>
            <a:endParaRPr lang="en-GB" sz="6400" dirty="0"/>
          </a:p>
          <a:p>
            <a:r>
              <a:rPr lang="en-GB" sz="6400" b="1" dirty="0"/>
              <a:t>Brief </a:t>
            </a:r>
            <a:r>
              <a:rPr lang="en-GB" sz="6400" b="1" dirty="0" smtClean="0"/>
              <a:t>Inspire </a:t>
            </a:r>
            <a:r>
              <a:rPr lang="en-GB" sz="6400" dirty="0" smtClean="0"/>
              <a:t>(Williams </a:t>
            </a:r>
            <a:r>
              <a:rPr lang="en-GB" sz="6400" i="1" dirty="0" smtClean="0"/>
              <a:t>et al</a:t>
            </a:r>
            <a:r>
              <a:rPr lang="en-GB" sz="6400" dirty="0" smtClean="0"/>
              <a:t>.): </a:t>
            </a:r>
            <a:r>
              <a:rPr lang="en-GB" sz="6400" dirty="0"/>
              <a:t>a </a:t>
            </a:r>
            <a:r>
              <a:rPr lang="en-GB" sz="6400" dirty="0" smtClean="0"/>
              <a:t>5-item </a:t>
            </a:r>
            <a:r>
              <a:rPr lang="en-GB" sz="6400" dirty="0"/>
              <a:t>tool used to assess a service user's experiences of the support they received from a mental health worker for their recovery. </a:t>
            </a:r>
          </a:p>
          <a:p>
            <a:r>
              <a:rPr lang="en-GB" sz="6400" dirty="0"/>
              <a:t>QPR and Brief Inspire Scores </a:t>
            </a:r>
            <a:r>
              <a:rPr lang="en-GB" sz="6400" dirty="0" smtClean="0"/>
              <a:t>were </a:t>
            </a:r>
            <a:r>
              <a:rPr lang="en-GB" sz="6400" dirty="0"/>
              <a:t>collected from </a:t>
            </a:r>
            <a:r>
              <a:rPr lang="en-GB" sz="6400" dirty="0" smtClean="0"/>
              <a:t>Anderson (Guildford clients) , </a:t>
            </a:r>
            <a:r>
              <a:rPr lang="en-GB" sz="6400" dirty="0"/>
              <a:t>Blake and Clare Wards (Non- Guildford </a:t>
            </a:r>
            <a:r>
              <a:rPr lang="en-GB" sz="6400" dirty="0" smtClean="0"/>
              <a:t>clients).</a:t>
            </a:r>
            <a:endParaRPr lang="en-GB" sz="6400" dirty="0"/>
          </a:p>
          <a:p>
            <a:r>
              <a:rPr lang="en-GB" sz="6400" dirty="0"/>
              <a:t>9</a:t>
            </a:r>
            <a:r>
              <a:rPr lang="en-GB" sz="6400" dirty="0" smtClean="0"/>
              <a:t> Guildford </a:t>
            </a:r>
            <a:r>
              <a:rPr lang="en-GB" sz="6400" dirty="0"/>
              <a:t>clients </a:t>
            </a:r>
            <a:r>
              <a:rPr lang="en-GB" sz="6400" dirty="0" err="1"/>
              <a:t>vs</a:t>
            </a:r>
            <a:r>
              <a:rPr lang="en-GB" sz="6400" dirty="0"/>
              <a:t> </a:t>
            </a:r>
            <a:r>
              <a:rPr lang="en-GB" sz="6400" dirty="0" smtClean="0"/>
              <a:t>13 Non Guildford clients</a:t>
            </a:r>
            <a:r>
              <a:rPr lang="en-GB" sz="6400" dirty="0"/>
              <a:t>. </a:t>
            </a:r>
          </a:p>
          <a:p>
            <a:r>
              <a:rPr lang="en-GB" sz="6400" dirty="0"/>
              <a:t>On average, </a:t>
            </a:r>
            <a:r>
              <a:rPr lang="en-GB" sz="6400" dirty="0" smtClean="0"/>
              <a:t>Guildford </a:t>
            </a:r>
            <a:r>
              <a:rPr lang="en-GB" sz="6400" dirty="0"/>
              <a:t>clients scored </a:t>
            </a:r>
            <a:r>
              <a:rPr lang="en-GB" sz="6400" dirty="0" smtClean="0"/>
              <a:t>a total of 67 </a:t>
            </a:r>
            <a:r>
              <a:rPr lang="en-GB" sz="6400" dirty="0"/>
              <a:t>on the QPR questionnaire whereas Non- </a:t>
            </a:r>
            <a:r>
              <a:rPr lang="en-GB" sz="6400" dirty="0" smtClean="0"/>
              <a:t>Guildford </a:t>
            </a:r>
            <a:r>
              <a:rPr lang="en-GB" sz="6400" dirty="0"/>
              <a:t>clients </a:t>
            </a:r>
            <a:r>
              <a:rPr lang="en-GB" sz="6400" dirty="0" smtClean="0"/>
              <a:t>scored an average of 58. </a:t>
            </a:r>
            <a:endParaRPr lang="en-GB" sz="6400" dirty="0"/>
          </a:p>
          <a:p>
            <a:r>
              <a:rPr lang="en-GB" sz="6400" dirty="0"/>
              <a:t>The higher the average score for </a:t>
            </a:r>
            <a:r>
              <a:rPr lang="en-GB" sz="6400" dirty="0" smtClean="0"/>
              <a:t>Guildford clients on </a:t>
            </a:r>
            <a:r>
              <a:rPr lang="en-GB" sz="6400" dirty="0"/>
              <a:t>the QPR </a:t>
            </a:r>
            <a:r>
              <a:rPr lang="en-GB" sz="6400" dirty="0" smtClean="0"/>
              <a:t>indicated slightly higher recovery.</a:t>
            </a:r>
            <a:endParaRPr lang="en-GB" sz="6400" dirty="0"/>
          </a:p>
          <a:p>
            <a:r>
              <a:rPr lang="en-GB" sz="6400" dirty="0" smtClean="0"/>
              <a:t>Guildford clients scored an average total of 82 </a:t>
            </a:r>
            <a:r>
              <a:rPr lang="en-GB" sz="6400" dirty="0"/>
              <a:t>on the Brief Inspire questionnaire, whereas, </a:t>
            </a:r>
            <a:r>
              <a:rPr lang="en-GB" sz="6400" dirty="0" smtClean="0"/>
              <a:t>Non-Guildford </a:t>
            </a:r>
            <a:r>
              <a:rPr lang="en-GB" sz="6400" dirty="0"/>
              <a:t>clients scored 6</a:t>
            </a:r>
            <a:r>
              <a:rPr lang="en-GB" sz="6400" dirty="0" smtClean="0"/>
              <a:t>8.</a:t>
            </a:r>
            <a:endParaRPr lang="en-GB" sz="6400" dirty="0"/>
          </a:p>
          <a:p>
            <a:r>
              <a:rPr lang="en-GB" sz="6400" dirty="0"/>
              <a:t>The higher the average score for </a:t>
            </a:r>
            <a:r>
              <a:rPr lang="en-GB" sz="6400" dirty="0" smtClean="0"/>
              <a:t>Guildford clients </a:t>
            </a:r>
            <a:r>
              <a:rPr lang="en-GB" sz="6400" dirty="0"/>
              <a:t>on the Brief Inspire indicates higher </a:t>
            </a:r>
            <a:r>
              <a:rPr lang="en-GB" sz="6400" dirty="0" smtClean="0"/>
              <a:t>recovery support</a:t>
            </a:r>
            <a:r>
              <a:rPr lang="en-GB" sz="6400" dirty="0"/>
              <a:t>. </a:t>
            </a:r>
          </a:p>
          <a:p>
            <a:endParaRPr lang="en-GB" dirty="0"/>
          </a:p>
        </p:txBody>
      </p:sp>
    </p:spTree>
    <p:extLst>
      <p:ext uri="{BB962C8B-B14F-4D97-AF65-F5344CB8AC3E}">
        <p14:creationId xmlns:p14="http://schemas.microsoft.com/office/powerpoint/2010/main" xmlns="" val="4046795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143000"/>
          </a:xfrm>
        </p:spPr>
        <p:txBody>
          <a:bodyPr>
            <a:normAutofit fontScale="90000"/>
          </a:bodyPr>
          <a:lstStyle/>
          <a:p>
            <a:r>
              <a:rPr lang="en-GB" dirty="0"/>
              <a:t>Table of Average QPR and Brief Inspire </a:t>
            </a:r>
            <a:r>
              <a:rPr lang="en-GB" dirty="0" smtClean="0"/>
              <a:t>Scores:</a:t>
            </a:r>
            <a:br>
              <a:rPr lang="en-GB" dirty="0" smtClean="0"/>
            </a:br>
            <a:r>
              <a:rPr lang="en-GB" dirty="0" smtClean="0"/>
              <a:t>Guildford </a:t>
            </a:r>
            <a:r>
              <a:rPr lang="en-GB" dirty="0"/>
              <a:t>and Non-Guildford </a:t>
            </a:r>
            <a:r>
              <a:rPr lang="en-GB" dirty="0" smtClean="0"/>
              <a:t>pathway</a:t>
            </a:r>
            <a:br>
              <a:rPr lang="en-GB" dirty="0" smtClean="0"/>
            </a:br>
            <a:r>
              <a:rPr lang="en-GB" dirty="0"/>
              <a:t/>
            </a:r>
            <a:br>
              <a:rPr lang="en-GB" dirty="0"/>
            </a:br>
            <a:r>
              <a:rPr lang="en-GB" dirty="0" smtClean="0"/>
              <a:t/>
            </a:r>
            <a:br>
              <a:rPr lang="en-GB" dirty="0" smtClean="0"/>
            </a:br>
            <a:r>
              <a:rPr lang="en-GB" dirty="0" smtClean="0"/>
              <a: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05957298"/>
              </p:ext>
            </p:extLst>
          </p:nvPr>
        </p:nvGraphicFramePr>
        <p:xfrm>
          <a:off x="467544" y="2636912"/>
          <a:ext cx="8352930" cy="3146803"/>
        </p:xfrm>
        <a:graphic>
          <a:graphicData uri="http://schemas.openxmlformats.org/drawingml/2006/table">
            <a:tbl>
              <a:tblPr firstRow="1" firstCol="1" bandRow="1">
                <a:tableStyleId>{5C22544A-7EE6-4342-B048-85BDC9FD1C3A}</a:tableStyleId>
              </a:tblPr>
              <a:tblGrid>
                <a:gridCol w="1669973"/>
                <a:gridCol w="1670586"/>
                <a:gridCol w="1670586"/>
                <a:gridCol w="1671199"/>
                <a:gridCol w="1670586"/>
              </a:tblGrid>
              <a:tr h="657683">
                <a:tc gridSpan="4">
                  <a:txBody>
                    <a:bodyPr/>
                    <a:lstStyle/>
                    <a:p>
                      <a:pPr algn="ctr">
                        <a:lnSpc>
                          <a:spcPct val="115000"/>
                        </a:lnSpc>
                        <a:spcAft>
                          <a:spcPts val="0"/>
                        </a:spcAft>
                      </a:pPr>
                      <a:r>
                        <a:rPr lang="en-GB" sz="2000" dirty="0">
                          <a:effectLst/>
                        </a:rPr>
                        <a:t>Average Scores- Guildford </a:t>
                      </a:r>
                      <a:r>
                        <a:rPr lang="en-GB" sz="2000" dirty="0" err="1">
                          <a:effectLst/>
                        </a:rPr>
                        <a:t>vs</a:t>
                      </a:r>
                      <a:r>
                        <a:rPr lang="en-GB" sz="2000" dirty="0">
                          <a:effectLst/>
                        </a:rPr>
                        <a:t> Non-Guildford</a:t>
                      </a:r>
                      <a:endParaRPr lang="en-GB" sz="2000" dirty="0">
                        <a:effectLst/>
                        <a:latin typeface="Times New Roman"/>
                        <a:ea typeface="Times New Roman"/>
                        <a:cs typeface="Times New Roman"/>
                      </a:endParaRPr>
                    </a:p>
                  </a:txBody>
                  <a:tcPr marL="65209" marR="65209" marT="0" marB="0"/>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lnSpc>
                          <a:spcPct val="115000"/>
                        </a:lnSpc>
                        <a:spcAft>
                          <a:spcPts val="0"/>
                        </a:spcAft>
                      </a:pPr>
                      <a:r>
                        <a:rPr lang="en-GB" sz="2000">
                          <a:effectLst/>
                        </a:rPr>
                        <a:t> </a:t>
                      </a:r>
                      <a:endParaRPr lang="en-GB" sz="2000">
                        <a:effectLst/>
                        <a:latin typeface="Times New Roman"/>
                        <a:ea typeface="Times New Roman"/>
                        <a:cs typeface="Times New Roman"/>
                      </a:endParaRPr>
                    </a:p>
                  </a:txBody>
                  <a:tcPr marL="65209" marR="65209" marT="0" marB="0"/>
                </a:tc>
              </a:tr>
              <a:tr h="684620">
                <a:tc>
                  <a:txBody>
                    <a:bodyPr/>
                    <a:lstStyle/>
                    <a:p>
                      <a:pPr algn="l">
                        <a:lnSpc>
                          <a:spcPct val="115000"/>
                        </a:lnSpc>
                        <a:spcAft>
                          <a:spcPts val="0"/>
                        </a:spcAft>
                      </a:pPr>
                      <a:r>
                        <a:rPr lang="en-GB" sz="2000">
                          <a:effectLst/>
                        </a:rPr>
                        <a:t>Ward</a:t>
                      </a:r>
                      <a:endParaRPr lang="en-GB" sz="2000">
                        <a:effectLst/>
                        <a:latin typeface="Times New Roman"/>
                        <a:ea typeface="Times New Roman"/>
                        <a:cs typeface="Times New Roman"/>
                      </a:endParaRPr>
                    </a:p>
                  </a:txBody>
                  <a:tcPr marL="65209" marR="65209" marT="0" marB="0"/>
                </a:tc>
                <a:tc>
                  <a:txBody>
                    <a:bodyPr/>
                    <a:lstStyle/>
                    <a:p>
                      <a:pPr algn="l">
                        <a:lnSpc>
                          <a:spcPct val="115000"/>
                        </a:lnSpc>
                        <a:spcAft>
                          <a:spcPts val="0"/>
                        </a:spcAft>
                      </a:pPr>
                      <a:r>
                        <a:rPr lang="en-GB" sz="2000">
                          <a:effectLst/>
                        </a:rPr>
                        <a:t>QPR Total Score</a:t>
                      </a:r>
                      <a:endParaRPr lang="en-GB" sz="2000">
                        <a:effectLst/>
                        <a:latin typeface="Times New Roman"/>
                        <a:ea typeface="Times New Roman"/>
                        <a:cs typeface="Times New Roman"/>
                      </a:endParaRPr>
                    </a:p>
                  </a:txBody>
                  <a:tcPr marL="65209" marR="65209" marT="0" marB="0"/>
                </a:tc>
                <a:tc>
                  <a:txBody>
                    <a:bodyPr/>
                    <a:lstStyle/>
                    <a:p>
                      <a:pPr algn="l">
                        <a:lnSpc>
                          <a:spcPct val="115000"/>
                        </a:lnSpc>
                        <a:spcAft>
                          <a:spcPts val="0"/>
                        </a:spcAft>
                      </a:pPr>
                      <a:r>
                        <a:rPr lang="en-GB" sz="2000">
                          <a:effectLst/>
                        </a:rPr>
                        <a:t>QPR Intrapersonal Score</a:t>
                      </a:r>
                      <a:endParaRPr lang="en-GB" sz="2000">
                        <a:effectLst/>
                        <a:latin typeface="Times New Roman"/>
                        <a:ea typeface="Times New Roman"/>
                        <a:cs typeface="Times New Roman"/>
                      </a:endParaRPr>
                    </a:p>
                  </a:txBody>
                  <a:tcPr marL="65209" marR="65209" marT="0" marB="0"/>
                </a:tc>
                <a:tc>
                  <a:txBody>
                    <a:bodyPr/>
                    <a:lstStyle/>
                    <a:p>
                      <a:pPr algn="l">
                        <a:lnSpc>
                          <a:spcPct val="115000"/>
                        </a:lnSpc>
                        <a:spcAft>
                          <a:spcPts val="0"/>
                        </a:spcAft>
                      </a:pPr>
                      <a:r>
                        <a:rPr lang="en-GB" sz="2000" dirty="0">
                          <a:effectLst/>
                        </a:rPr>
                        <a:t>QPR Interpersonal Score</a:t>
                      </a:r>
                      <a:endParaRPr lang="en-GB" sz="2000" dirty="0">
                        <a:effectLst/>
                        <a:latin typeface="Times New Roman"/>
                        <a:ea typeface="Times New Roman"/>
                        <a:cs typeface="Times New Roman"/>
                      </a:endParaRPr>
                    </a:p>
                  </a:txBody>
                  <a:tcPr marL="65209" marR="65209" marT="0" marB="0"/>
                </a:tc>
                <a:tc>
                  <a:txBody>
                    <a:bodyPr/>
                    <a:lstStyle/>
                    <a:p>
                      <a:pPr algn="l">
                        <a:lnSpc>
                          <a:spcPct val="115000"/>
                        </a:lnSpc>
                        <a:spcAft>
                          <a:spcPts val="0"/>
                        </a:spcAft>
                      </a:pPr>
                      <a:r>
                        <a:rPr lang="en-GB" sz="2000">
                          <a:effectLst/>
                        </a:rPr>
                        <a:t>Brief Inspire Score</a:t>
                      </a:r>
                      <a:endParaRPr lang="en-GB" sz="2000">
                        <a:effectLst/>
                        <a:latin typeface="Times New Roman"/>
                        <a:ea typeface="Times New Roman"/>
                        <a:cs typeface="Times New Roman"/>
                      </a:endParaRPr>
                    </a:p>
                  </a:txBody>
                  <a:tcPr marL="65209" marR="65209" marT="0" marB="0"/>
                </a:tc>
              </a:tr>
              <a:tr h="733004">
                <a:tc>
                  <a:txBody>
                    <a:bodyPr/>
                    <a:lstStyle/>
                    <a:p>
                      <a:pPr algn="l">
                        <a:lnSpc>
                          <a:spcPct val="115000"/>
                        </a:lnSpc>
                        <a:spcAft>
                          <a:spcPts val="0"/>
                        </a:spcAft>
                      </a:pPr>
                      <a:r>
                        <a:rPr lang="en-GB" sz="2000">
                          <a:effectLst/>
                        </a:rPr>
                        <a:t>Guildford</a:t>
                      </a:r>
                      <a:endParaRPr lang="en-GB" sz="2000">
                        <a:effectLst/>
                        <a:latin typeface="Times New Roman"/>
                        <a:ea typeface="Times New Roman"/>
                        <a:cs typeface="Times New Roman"/>
                      </a:endParaRPr>
                    </a:p>
                  </a:txBody>
                  <a:tcPr marL="65209" marR="65209" marT="0" marB="0"/>
                </a:tc>
                <a:tc>
                  <a:txBody>
                    <a:bodyPr/>
                    <a:lstStyle/>
                    <a:p>
                      <a:pPr algn="ctr">
                        <a:lnSpc>
                          <a:spcPct val="115000"/>
                        </a:lnSpc>
                        <a:spcAft>
                          <a:spcPts val="0"/>
                        </a:spcAft>
                      </a:pPr>
                      <a:r>
                        <a:rPr lang="en-GB" sz="2000">
                          <a:effectLst/>
                        </a:rPr>
                        <a:t>67</a:t>
                      </a:r>
                      <a:endParaRPr lang="en-GB" sz="2000">
                        <a:effectLst/>
                        <a:latin typeface="Times New Roman"/>
                        <a:ea typeface="Times New Roman"/>
                        <a:cs typeface="Times New Roman"/>
                      </a:endParaRPr>
                    </a:p>
                  </a:txBody>
                  <a:tcPr marL="65209" marR="65209" marT="0" marB="0"/>
                </a:tc>
                <a:tc>
                  <a:txBody>
                    <a:bodyPr/>
                    <a:lstStyle/>
                    <a:p>
                      <a:pPr algn="ctr">
                        <a:lnSpc>
                          <a:spcPct val="115000"/>
                        </a:lnSpc>
                        <a:spcAft>
                          <a:spcPts val="0"/>
                        </a:spcAft>
                      </a:pPr>
                      <a:r>
                        <a:rPr lang="en-GB" sz="2000" dirty="0">
                          <a:effectLst/>
                        </a:rPr>
                        <a:t>53</a:t>
                      </a:r>
                      <a:endParaRPr lang="en-GB" sz="2000" dirty="0">
                        <a:effectLst/>
                        <a:latin typeface="Times New Roman"/>
                        <a:ea typeface="Times New Roman"/>
                        <a:cs typeface="Times New Roman"/>
                      </a:endParaRPr>
                    </a:p>
                  </a:txBody>
                  <a:tcPr marL="65209" marR="65209" marT="0" marB="0"/>
                </a:tc>
                <a:tc>
                  <a:txBody>
                    <a:bodyPr/>
                    <a:lstStyle/>
                    <a:p>
                      <a:pPr algn="ctr">
                        <a:lnSpc>
                          <a:spcPct val="115000"/>
                        </a:lnSpc>
                        <a:spcAft>
                          <a:spcPts val="0"/>
                        </a:spcAft>
                      </a:pPr>
                      <a:r>
                        <a:rPr lang="en-GB" sz="2000">
                          <a:effectLst/>
                        </a:rPr>
                        <a:t>14</a:t>
                      </a:r>
                      <a:endParaRPr lang="en-GB" sz="2000">
                        <a:effectLst/>
                        <a:latin typeface="Times New Roman"/>
                        <a:ea typeface="Times New Roman"/>
                        <a:cs typeface="Times New Roman"/>
                      </a:endParaRPr>
                    </a:p>
                  </a:txBody>
                  <a:tcPr marL="65209" marR="65209" marT="0" marB="0"/>
                </a:tc>
                <a:tc>
                  <a:txBody>
                    <a:bodyPr/>
                    <a:lstStyle/>
                    <a:p>
                      <a:pPr algn="ctr">
                        <a:lnSpc>
                          <a:spcPct val="115000"/>
                        </a:lnSpc>
                        <a:spcAft>
                          <a:spcPts val="0"/>
                        </a:spcAft>
                      </a:pPr>
                      <a:r>
                        <a:rPr lang="en-GB" sz="2000">
                          <a:effectLst/>
                        </a:rPr>
                        <a:t>82</a:t>
                      </a:r>
                      <a:endParaRPr lang="en-GB" sz="2000">
                        <a:effectLst/>
                        <a:latin typeface="Times New Roman"/>
                        <a:ea typeface="Times New Roman"/>
                        <a:cs typeface="Times New Roman"/>
                      </a:endParaRPr>
                    </a:p>
                  </a:txBody>
                  <a:tcPr marL="65209" marR="65209" marT="0" marB="0"/>
                </a:tc>
              </a:tr>
              <a:tr h="733004">
                <a:tc>
                  <a:txBody>
                    <a:bodyPr/>
                    <a:lstStyle/>
                    <a:p>
                      <a:pPr algn="l">
                        <a:lnSpc>
                          <a:spcPct val="115000"/>
                        </a:lnSpc>
                        <a:spcAft>
                          <a:spcPts val="0"/>
                        </a:spcAft>
                      </a:pPr>
                      <a:r>
                        <a:rPr lang="en-GB" sz="2000" dirty="0">
                          <a:effectLst/>
                        </a:rPr>
                        <a:t>Non-Guildford</a:t>
                      </a:r>
                      <a:endParaRPr lang="en-GB" sz="2000" dirty="0">
                        <a:effectLst/>
                        <a:latin typeface="Times New Roman"/>
                        <a:ea typeface="Times New Roman"/>
                        <a:cs typeface="Times New Roman"/>
                      </a:endParaRPr>
                    </a:p>
                  </a:txBody>
                  <a:tcPr marL="65209" marR="65209" marT="0" marB="0"/>
                </a:tc>
                <a:tc>
                  <a:txBody>
                    <a:bodyPr/>
                    <a:lstStyle/>
                    <a:p>
                      <a:pPr algn="ctr">
                        <a:lnSpc>
                          <a:spcPct val="115000"/>
                        </a:lnSpc>
                        <a:spcAft>
                          <a:spcPts val="0"/>
                        </a:spcAft>
                      </a:pPr>
                      <a:r>
                        <a:rPr lang="en-GB" sz="2000" dirty="0">
                          <a:effectLst/>
                        </a:rPr>
                        <a:t>58</a:t>
                      </a:r>
                      <a:endParaRPr lang="en-GB" sz="2000" dirty="0">
                        <a:effectLst/>
                        <a:latin typeface="Times New Roman"/>
                        <a:ea typeface="Times New Roman"/>
                        <a:cs typeface="Times New Roman"/>
                      </a:endParaRPr>
                    </a:p>
                  </a:txBody>
                  <a:tcPr marL="65209" marR="65209" marT="0" marB="0"/>
                </a:tc>
                <a:tc>
                  <a:txBody>
                    <a:bodyPr/>
                    <a:lstStyle/>
                    <a:p>
                      <a:pPr algn="ctr">
                        <a:lnSpc>
                          <a:spcPct val="115000"/>
                        </a:lnSpc>
                        <a:spcAft>
                          <a:spcPts val="0"/>
                        </a:spcAft>
                      </a:pPr>
                      <a:r>
                        <a:rPr lang="en-GB" sz="2000">
                          <a:effectLst/>
                        </a:rPr>
                        <a:t>44</a:t>
                      </a:r>
                      <a:endParaRPr lang="en-GB" sz="2000">
                        <a:effectLst/>
                        <a:latin typeface="Times New Roman"/>
                        <a:ea typeface="Times New Roman"/>
                        <a:cs typeface="Times New Roman"/>
                      </a:endParaRPr>
                    </a:p>
                  </a:txBody>
                  <a:tcPr marL="65209" marR="65209" marT="0" marB="0"/>
                </a:tc>
                <a:tc>
                  <a:txBody>
                    <a:bodyPr/>
                    <a:lstStyle/>
                    <a:p>
                      <a:pPr algn="ctr">
                        <a:lnSpc>
                          <a:spcPct val="115000"/>
                        </a:lnSpc>
                        <a:spcAft>
                          <a:spcPts val="0"/>
                        </a:spcAft>
                      </a:pPr>
                      <a:r>
                        <a:rPr lang="en-GB" sz="2000">
                          <a:effectLst/>
                        </a:rPr>
                        <a:t>14</a:t>
                      </a:r>
                      <a:endParaRPr lang="en-GB" sz="2000">
                        <a:effectLst/>
                        <a:latin typeface="Times New Roman"/>
                        <a:ea typeface="Times New Roman"/>
                        <a:cs typeface="Times New Roman"/>
                      </a:endParaRPr>
                    </a:p>
                  </a:txBody>
                  <a:tcPr marL="65209" marR="65209" marT="0" marB="0"/>
                </a:tc>
                <a:tc>
                  <a:txBody>
                    <a:bodyPr/>
                    <a:lstStyle/>
                    <a:p>
                      <a:pPr algn="ctr">
                        <a:lnSpc>
                          <a:spcPct val="115000"/>
                        </a:lnSpc>
                        <a:spcAft>
                          <a:spcPts val="0"/>
                        </a:spcAft>
                      </a:pPr>
                      <a:r>
                        <a:rPr lang="en-GB" sz="2000" dirty="0">
                          <a:effectLst/>
                        </a:rPr>
                        <a:t>68</a:t>
                      </a:r>
                      <a:endParaRPr lang="en-GB" sz="2000" dirty="0">
                        <a:effectLst/>
                        <a:latin typeface="Times New Roman"/>
                        <a:ea typeface="Times New Roman"/>
                        <a:cs typeface="Times New Roman"/>
                      </a:endParaRPr>
                    </a:p>
                  </a:txBody>
                  <a:tcPr marL="65209" marR="65209" marT="0" marB="0"/>
                </a:tc>
              </a:tr>
            </a:tbl>
          </a:graphicData>
        </a:graphic>
      </p:graphicFrame>
    </p:spTree>
    <p:extLst>
      <p:ext uri="{BB962C8B-B14F-4D97-AF65-F5344CB8AC3E}">
        <p14:creationId xmlns:p14="http://schemas.microsoft.com/office/powerpoint/2010/main" xmlns="" val="278319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29600" cy="638944"/>
          </a:xfrm>
        </p:spPr>
        <p:txBody>
          <a:bodyPr>
            <a:normAutofit/>
          </a:bodyPr>
          <a:lstStyle/>
          <a:p>
            <a:pPr algn="ctr"/>
            <a:r>
              <a:rPr lang="en-GB" u="sng" dirty="0" smtClean="0"/>
              <a:t>Acute Care Pathway Questionnaire for Staff</a:t>
            </a:r>
            <a:endParaRPr lang="en-GB" u="sng" dirty="0"/>
          </a:p>
        </p:txBody>
      </p:sp>
      <p:sp>
        <p:nvSpPr>
          <p:cNvPr id="3" name="Content Placeholder 2"/>
          <p:cNvSpPr>
            <a:spLocks noGrp="1"/>
          </p:cNvSpPr>
          <p:nvPr>
            <p:ph idx="1"/>
          </p:nvPr>
        </p:nvSpPr>
        <p:spPr/>
        <p:txBody>
          <a:bodyPr/>
          <a:lstStyle/>
          <a:p>
            <a:r>
              <a:rPr lang="en-GB" dirty="0" smtClean="0"/>
              <a:t>This questionnaire was given to staff to help evaluate the effectiveness of the pilot model and the formulation training. </a:t>
            </a:r>
          </a:p>
          <a:p>
            <a:pPr marL="0" indent="0">
              <a:buNone/>
            </a:pPr>
            <a:r>
              <a:rPr lang="en-GB" dirty="0" smtClean="0"/>
              <a:t>The questions (rated on a 5-point scale) focused on:</a:t>
            </a:r>
          </a:p>
          <a:p>
            <a:r>
              <a:rPr lang="en-GB" dirty="0" smtClean="0"/>
              <a:t>Understanding people in crisis before and after formulation training. </a:t>
            </a:r>
          </a:p>
          <a:p>
            <a:r>
              <a:rPr lang="en-GB" dirty="0" smtClean="0"/>
              <a:t>Before and at the end of the pilot: the team’s ability in positive risk taking. </a:t>
            </a:r>
          </a:p>
          <a:p>
            <a:r>
              <a:rPr lang="en-GB" dirty="0" smtClean="0"/>
              <a:t>Before and at the end of the pilot: decision making as a team. </a:t>
            </a:r>
            <a:endParaRPr lang="en-GB" dirty="0"/>
          </a:p>
        </p:txBody>
      </p:sp>
    </p:spTree>
    <p:extLst>
      <p:ext uri="{BB962C8B-B14F-4D97-AF65-F5344CB8AC3E}">
        <p14:creationId xmlns:p14="http://schemas.microsoft.com/office/powerpoint/2010/main" xmlns="" val="1578861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96752"/>
            <a:ext cx="8229600" cy="1728192"/>
          </a:xfrm>
        </p:spPr>
        <p:txBody>
          <a:bodyPr>
            <a:normAutofit fontScale="92500"/>
          </a:bodyPr>
          <a:lstStyle/>
          <a:p>
            <a:pPr marL="0" indent="0">
              <a:buNone/>
            </a:pPr>
            <a:r>
              <a:rPr lang="en-GB" b="1" u="sng" dirty="0" smtClean="0"/>
              <a:t>Results: Understanding </a:t>
            </a:r>
            <a:r>
              <a:rPr lang="en-GB" b="1" u="sng" dirty="0"/>
              <a:t>people in crisis before and after formulation training. </a:t>
            </a:r>
            <a:endParaRPr lang="en-GB" b="1" u="sng" dirty="0" smtClean="0"/>
          </a:p>
          <a:p>
            <a:r>
              <a:rPr lang="en-GB" dirty="0" smtClean="0"/>
              <a:t>There was an improvement in staff members’ ability to understand people in crisis after having formulation training. </a:t>
            </a:r>
          </a:p>
          <a:p>
            <a:endParaRPr lang="en-GB" dirty="0"/>
          </a:p>
          <a:p>
            <a:pPr marL="0" indent="0">
              <a:buNone/>
            </a:pPr>
            <a:endParaRPr lang="en-GB" u="sng" dirty="0"/>
          </a:p>
          <a:p>
            <a:pPr marL="0" indent="0">
              <a:buNone/>
            </a:pPr>
            <a:endParaRPr lang="en-GB" dirty="0"/>
          </a:p>
        </p:txBody>
      </p:sp>
      <p:graphicFrame>
        <p:nvGraphicFramePr>
          <p:cNvPr id="6" name="Chart 5"/>
          <p:cNvGraphicFramePr/>
          <p:nvPr>
            <p:extLst>
              <p:ext uri="{D42A27DB-BD31-4B8C-83A1-F6EECF244321}">
                <p14:modId xmlns:p14="http://schemas.microsoft.com/office/powerpoint/2010/main" xmlns="" val="2735899073"/>
              </p:ext>
            </p:extLst>
          </p:nvPr>
        </p:nvGraphicFramePr>
        <p:xfrm>
          <a:off x="1331640" y="2924944"/>
          <a:ext cx="6768752" cy="3670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648109764"/>
      </p:ext>
    </p:extLst>
  </p:cSld>
  <p:clrMapOvr>
    <a:masterClrMapping/>
  </p:clrMapOvr>
</p:sld>
</file>

<file path=ppt/theme/theme1.xml><?xml version="1.0" encoding="utf-8"?>
<a:theme xmlns:a="http://schemas.openxmlformats.org/drawingml/2006/main" name="PowerPoint_Template_Mental_Health_Services_Divis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3154</TotalTime>
  <Words>1351</Words>
  <Application>Microsoft Office PowerPoint</Application>
  <PresentationFormat>On-screen Show (4:3)</PresentationFormat>
  <Paragraphs>96</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PowerPoint_Template_Mental_Health_Services_Division[1]</vt:lpstr>
      <vt:lpstr>Enhancing Recovery: Service-User Experiences of Emotion-Focused Formulation in Acute Care Services  Dr Anna Preston, Consultant Clinical Psychologist  &amp;  Miss Mahalia Torgbor, Assistant Psychologist</vt:lpstr>
      <vt:lpstr>Introduction</vt:lpstr>
      <vt:lpstr>EFF Formulation Training for Staff</vt:lpstr>
      <vt:lpstr>Qualitative Feedback</vt:lpstr>
      <vt:lpstr>Experience of Formulation Work</vt:lpstr>
      <vt:lpstr>QPR and Brief Inspire Questionnaires</vt:lpstr>
      <vt:lpstr>Table of Average QPR and Brief Inspire Scores: Guildford and Non-Guildford pathway   .</vt:lpstr>
      <vt:lpstr>Acute Care Pathway Questionnaire for Staff</vt:lpstr>
      <vt:lpstr>Slide 9</vt:lpstr>
      <vt:lpstr>Slide 10</vt:lpstr>
      <vt:lpstr>Slide 11</vt:lpstr>
      <vt:lpstr>Discussion </vt:lpstr>
      <vt:lpstr>Limitations</vt:lpstr>
      <vt:lpstr>Future Work </vt:lpstr>
      <vt:lpstr>References</vt:lpstr>
      <vt:lpstr>Slide 16</vt:lpstr>
    </vt:vector>
  </TitlesOfParts>
  <Company>Surrey &amp; Borders Partnership Foundation NHS Trust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 and Directions  An Acceptance and Commitment Therapy Group</dc:title>
  <dc:creator>Cara Galligan</dc:creator>
  <cp:lastModifiedBy>Chris Clarke</cp:lastModifiedBy>
  <cp:revision>111</cp:revision>
  <cp:lastPrinted>2015-09-09T14:00:28Z</cp:lastPrinted>
  <dcterms:created xsi:type="dcterms:W3CDTF">2013-09-13T14:24:23Z</dcterms:created>
  <dcterms:modified xsi:type="dcterms:W3CDTF">2015-12-06T16:24:28Z</dcterms:modified>
</cp:coreProperties>
</file>